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vetica World Bold" panose="020B0604020202020204" charset="-128"/>
      <p:regular r:id="rId12"/>
    </p:embeddedFont>
    <p:embeddedFont>
      <p:font typeface="Helvetica World Bold Italics" panose="020B0604020202020204" charset="-128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anva Sans Bold Italics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Mokoto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pitchFamily="34" charset="0"/>
      <p:regular r:id="rId27"/>
      <p:bold r:id="rId28"/>
    </p:embeddedFont>
    <p:embeddedFont>
      <p:font typeface="Open Sauce" panose="020B0604020202020204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Telegraf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microsoft.com/office/2007/relationships/hdphoto" Target="../media/hdphoto2.wdp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275" y="6473020"/>
            <a:ext cx="54847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27933" y="2900299"/>
            <a:ext cx="10905232" cy="1533963"/>
            <a:chOff x="0" y="0"/>
            <a:chExt cx="2356483" cy="331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6483" cy="331470"/>
            </a:xfrm>
            <a:custGeom>
              <a:avLst/>
              <a:gdLst/>
              <a:ahLst/>
              <a:cxnLst/>
              <a:rect l="l" t="t" r="r" b="b"/>
              <a:pathLst>
                <a:path w="2356483" h="331470">
                  <a:moveTo>
                    <a:pt x="2153283" y="0"/>
                  </a:moveTo>
                  <a:cubicBezTo>
                    <a:pt x="2265507" y="0"/>
                    <a:pt x="2356483" y="74202"/>
                    <a:pt x="2356483" y="165735"/>
                  </a:cubicBezTo>
                  <a:cubicBezTo>
                    <a:pt x="2356483" y="257268"/>
                    <a:pt x="2265507" y="331470"/>
                    <a:pt x="2153283" y="331470"/>
                  </a:cubicBezTo>
                  <a:lnTo>
                    <a:pt x="203200" y="331470"/>
                  </a:lnTo>
                  <a:cubicBezTo>
                    <a:pt x="90976" y="331470"/>
                    <a:pt x="0" y="257268"/>
                    <a:pt x="0" y="165735"/>
                  </a:cubicBezTo>
                  <a:cubicBezTo>
                    <a:pt x="0" y="74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B0C0C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356483" cy="321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54680" y="1485900"/>
            <a:ext cx="11651905" cy="126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6"/>
              </a:lnSpc>
            </a:pPr>
            <a:r>
              <a:rPr lang="en-US" sz="8678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WeatherWise</a:t>
            </a:r>
            <a:endParaRPr lang="en-US" sz="8678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19557" y="3058898"/>
            <a:ext cx="9586367" cy="121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234" b="1" spc="32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HYPERLOCAL WEATHER FORECASTING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809359"/>
            <a:ext cx="8395241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name:   </a:t>
            </a:r>
            <a:r>
              <a:rPr lang="en-US" sz="3200" b="1" i="1" spc="-96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Idiosyncratic Amalgamation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8443" y="828321"/>
            <a:ext cx="319085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730195"/>
            <a:ext cx="6519402" cy="254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2"/>
              </a:lnSpc>
            </a:pPr>
            <a:r>
              <a:rPr lang="en-US" sz="273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 </a:t>
            </a:r>
          </a:p>
          <a:p>
            <a:pPr algn="l">
              <a:lnSpc>
                <a:spcPts val="4102"/>
              </a:lnSpc>
            </a:pPr>
            <a:r>
              <a:rPr lang="en-US" sz="2735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Anand S. Bhasme</a:t>
            </a:r>
          </a:p>
          <a:p>
            <a:pPr algn="l">
              <a:lnSpc>
                <a:spcPts val="4102"/>
              </a:lnSpc>
            </a:pPr>
            <a:r>
              <a:rPr lang="en-US" sz="2735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Aditya R. Bharti</a:t>
            </a:r>
          </a:p>
          <a:p>
            <a:pPr algn="l">
              <a:lnSpc>
                <a:spcPts val="4102"/>
              </a:lnSpc>
            </a:pPr>
            <a:r>
              <a:rPr lang="en-US" sz="2735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Asmit Kumar Roy</a:t>
            </a:r>
          </a:p>
          <a:p>
            <a:pPr marL="0" lvl="0" indent="0" algn="l">
              <a:lnSpc>
                <a:spcPts val="4102"/>
              </a:lnSpc>
              <a:spcBef>
                <a:spcPct val="0"/>
              </a:spcBef>
            </a:pPr>
            <a:r>
              <a:rPr lang="en-US" sz="2735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Abhishek Mali</a:t>
            </a:r>
          </a:p>
        </p:txBody>
      </p:sp>
      <p:sp>
        <p:nvSpPr>
          <p:cNvPr id="13" name="Freeform 13"/>
          <p:cNvSpPr/>
          <p:nvPr/>
        </p:nvSpPr>
        <p:spPr>
          <a:xfrm>
            <a:off x="3154680" y="1828800"/>
            <a:ext cx="2217420" cy="9418320"/>
          </a:xfrm>
          <a:custGeom>
            <a:avLst/>
            <a:gdLst/>
            <a:ahLst/>
            <a:cxnLst/>
            <a:rect l="l" t="t" r="r" b="b"/>
            <a:pathLst>
              <a:path w="2217420" h="9418320">
                <a:moveTo>
                  <a:pt x="0" y="0"/>
                </a:moveTo>
                <a:lnTo>
                  <a:pt x="2217420" y="0"/>
                </a:lnTo>
                <a:lnTo>
                  <a:pt x="221742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268" t="-29611" r="-58247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94997" y="380133"/>
            <a:ext cx="2514600" cy="10104120"/>
          </a:xfrm>
          <a:custGeom>
            <a:avLst/>
            <a:gdLst/>
            <a:ahLst/>
            <a:cxnLst/>
            <a:rect l="l" t="t" r="r" b="b"/>
            <a:pathLst>
              <a:path w="2514600" h="10104120">
                <a:moveTo>
                  <a:pt x="0" y="0"/>
                </a:moveTo>
                <a:lnTo>
                  <a:pt x="2514600" y="0"/>
                </a:lnTo>
                <a:lnTo>
                  <a:pt x="2514600" y="10104120"/>
                </a:lnTo>
                <a:lnTo>
                  <a:pt x="0" y="10104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3636" t="-20814" r="-15363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r="-1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340" y="456888"/>
            <a:ext cx="15504532" cy="174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7"/>
              </a:lnSpc>
            </a:pPr>
            <a:r>
              <a:rPr lang="en-US" sz="61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 and call to action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62273" y="2318591"/>
            <a:ext cx="6264589" cy="7599836"/>
            <a:chOff x="0" y="0"/>
            <a:chExt cx="1649933" cy="2001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9933" cy="2001603"/>
            </a:xfrm>
            <a:custGeom>
              <a:avLst/>
              <a:gdLst/>
              <a:ahLst/>
              <a:cxnLst/>
              <a:rect l="l" t="t" r="r" b="b"/>
              <a:pathLst>
                <a:path w="1649933" h="2001603">
                  <a:moveTo>
                    <a:pt x="51905" y="0"/>
                  </a:moveTo>
                  <a:lnTo>
                    <a:pt x="1598028" y="0"/>
                  </a:lnTo>
                  <a:cubicBezTo>
                    <a:pt x="1611794" y="0"/>
                    <a:pt x="1624996" y="5468"/>
                    <a:pt x="1634730" y="15202"/>
                  </a:cubicBezTo>
                  <a:cubicBezTo>
                    <a:pt x="1644464" y="24936"/>
                    <a:pt x="1649933" y="38139"/>
                    <a:pt x="1649933" y="51905"/>
                  </a:cubicBezTo>
                  <a:lnTo>
                    <a:pt x="1649933" y="1949698"/>
                  </a:lnTo>
                  <a:cubicBezTo>
                    <a:pt x="1649933" y="1963464"/>
                    <a:pt x="1644464" y="1976666"/>
                    <a:pt x="1634730" y="1986400"/>
                  </a:cubicBezTo>
                  <a:cubicBezTo>
                    <a:pt x="1624996" y="1996134"/>
                    <a:pt x="1611794" y="2001603"/>
                    <a:pt x="1598028" y="2001603"/>
                  </a:cubicBezTo>
                  <a:lnTo>
                    <a:pt x="51905" y="2001603"/>
                  </a:lnTo>
                  <a:cubicBezTo>
                    <a:pt x="23238" y="2001603"/>
                    <a:pt x="0" y="1978364"/>
                    <a:pt x="0" y="1949698"/>
                  </a:cubicBezTo>
                  <a:lnTo>
                    <a:pt x="0" y="51905"/>
                  </a:lnTo>
                  <a:cubicBezTo>
                    <a:pt x="0" y="38139"/>
                    <a:pt x="5468" y="24936"/>
                    <a:pt x="15202" y="15202"/>
                  </a:cubicBezTo>
                  <a:cubicBezTo>
                    <a:pt x="24936" y="5468"/>
                    <a:pt x="38139" y="0"/>
                    <a:pt x="519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49933" cy="2068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890" y="2410352"/>
            <a:ext cx="7896795" cy="4028548"/>
            <a:chOff x="0" y="0"/>
            <a:chExt cx="2079814" cy="1061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9814" cy="1061017"/>
            </a:xfrm>
            <a:custGeom>
              <a:avLst/>
              <a:gdLst/>
              <a:ahLst/>
              <a:cxnLst/>
              <a:rect l="l" t="t" r="r" b="b"/>
              <a:pathLst>
                <a:path w="2079814" h="1061017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1006115"/>
                  </a:lnTo>
                  <a:cubicBezTo>
                    <a:pt x="2079814" y="1036436"/>
                    <a:pt x="2055234" y="1061017"/>
                    <a:pt x="2024913" y="1061017"/>
                  </a:cubicBezTo>
                  <a:lnTo>
                    <a:pt x="54902" y="1061017"/>
                  </a:lnTo>
                  <a:cubicBezTo>
                    <a:pt x="24580" y="1061017"/>
                    <a:pt x="0" y="1036436"/>
                    <a:pt x="0" y="100611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79814" cy="1127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6890" y="6768553"/>
            <a:ext cx="7896795" cy="3149874"/>
            <a:chOff x="0" y="0"/>
            <a:chExt cx="2079814" cy="8295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9814" cy="829596"/>
            </a:xfrm>
            <a:custGeom>
              <a:avLst/>
              <a:gdLst/>
              <a:ahLst/>
              <a:cxnLst/>
              <a:rect l="l" t="t" r="r" b="b"/>
              <a:pathLst>
                <a:path w="2079814" h="829596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774695"/>
                  </a:lnTo>
                  <a:cubicBezTo>
                    <a:pt x="2079814" y="805016"/>
                    <a:pt x="2055234" y="829596"/>
                    <a:pt x="2024913" y="829596"/>
                  </a:cubicBezTo>
                  <a:lnTo>
                    <a:pt x="54902" y="829596"/>
                  </a:lnTo>
                  <a:cubicBezTo>
                    <a:pt x="40341" y="829596"/>
                    <a:pt x="26376" y="823812"/>
                    <a:pt x="16080" y="813516"/>
                  </a:cubicBezTo>
                  <a:cubicBezTo>
                    <a:pt x="5784" y="803220"/>
                    <a:pt x="0" y="789256"/>
                    <a:pt x="0" y="77469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79814" cy="89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950737" y="2318591"/>
            <a:ext cx="1562273" cy="7599836"/>
            <a:chOff x="0" y="0"/>
            <a:chExt cx="411463" cy="20016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1463" cy="2001603"/>
            </a:xfrm>
            <a:custGeom>
              <a:avLst/>
              <a:gdLst/>
              <a:ahLst/>
              <a:cxnLst/>
              <a:rect l="l" t="t" r="r" b="b"/>
              <a:pathLst>
                <a:path w="411463" h="2001603">
                  <a:moveTo>
                    <a:pt x="205731" y="0"/>
                  </a:moveTo>
                  <a:lnTo>
                    <a:pt x="205731" y="0"/>
                  </a:lnTo>
                  <a:cubicBezTo>
                    <a:pt x="319354" y="0"/>
                    <a:pt x="411463" y="92109"/>
                    <a:pt x="411463" y="205731"/>
                  </a:cubicBezTo>
                  <a:lnTo>
                    <a:pt x="411463" y="1795871"/>
                  </a:lnTo>
                  <a:cubicBezTo>
                    <a:pt x="411463" y="1909494"/>
                    <a:pt x="319354" y="2001603"/>
                    <a:pt x="205731" y="2001603"/>
                  </a:cubicBezTo>
                  <a:lnTo>
                    <a:pt x="205731" y="2001603"/>
                  </a:lnTo>
                  <a:cubicBezTo>
                    <a:pt x="92109" y="2001603"/>
                    <a:pt x="0" y="1909494"/>
                    <a:pt x="0" y="1795871"/>
                  </a:cubicBezTo>
                  <a:lnTo>
                    <a:pt x="0" y="205731"/>
                  </a:lnTo>
                  <a:cubicBezTo>
                    <a:pt x="0" y="92109"/>
                    <a:pt x="92109" y="0"/>
                    <a:pt x="20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411463" cy="20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34093" y="2929000"/>
            <a:ext cx="534687" cy="522656"/>
          </a:xfrm>
          <a:custGeom>
            <a:avLst/>
            <a:gdLst/>
            <a:ahLst/>
            <a:cxnLst/>
            <a:rect l="l" t="t" r="r" b="b"/>
            <a:pathLst>
              <a:path w="534687" h="522656">
                <a:moveTo>
                  <a:pt x="0" y="0"/>
                </a:moveTo>
                <a:lnTo>
                  <a:pt x="534686" y="0"/>
                </a:lnTo>
                <a:lnTo>
                  <a:pt x="534686" y="522656"/>
                </a:lnTo>
                <a:lnTo>
                  <a:pt x="0" y="52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530088" y="3123653"/>
            <a:ext cx="5635758" cy="569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B8AFDA"/>
                </a:solidFill>
                <a:latin typeface="Poppins"/>
                <a:ea typeface="Poppins"/>
                <a:cs typeface="Poppins"/>
                <a:sym typeface="Poppins"/>
              </a:rPr>
              <a:t>      Call to Action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8AFDA"/>
                </a:solidFill>
                <a:latin typeface="Poppins"/>
                <a:ea typeface="Poppins"/>
                <a:cs typeface="Poppins"/>
                <a:sym typeface="Poppins"/>
              </a:rPr>
              <a:t>Support our deployment through partnerships with telecom or local hosts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8AFDA"/>
                </a:solidFill>
                <a:latin typeface="Poppins"/>
                <a:ea typeface="Poppins"/>
                <a:cs typeface="Poppins"/>
                <a:sym typeface="Poppins"/>
              </a:rPr>
              <a:t>Contribute to our open-source ecosystem—hardware, code, or models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8AFDA"/>
                </a:solidFill>
                <a:latin typeface="Poppins"/>
                <a:ea typeface="Poppins"/>
                <a:cs typeface="Poppins"/>
                <a:sym typeface="Poppins"/>
              </a:rPr>
              <a:t>Collaborate with us to apply localized predictions in your sector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8AFDA"/>
                </a:solidFill>
                <a:latin typeface="Poppins"/>
                <a:ea typeface="Poppins"/>
                <a:cs typeface="Poppins"/>
                <a:sym typeface="Poppins"/>
              </a:rPr>
              <a:t>Join our ML playground to learn, compete, and innovate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B8AFD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25644" y="7345559"/>
            <a:ext cx="6119287" cy="234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9"/>
              </a:lnSpc>
            </a:pPr>
            <a:r>
              <a:rPr lang="en-US" sz="2999" b="1" spc="-134">
                <a:solidFill>
                  <a:srgbClr val="B8AFDA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 Real-World Impact</a:t>
            </a:r>
          </a:p>
          <a:p>
            <a:pPr algn="just">
              <a:lnSpc>
                <a:spcPts val="3059"/>
              </a:lnSpc>
            </a:pPr>
            <a:r>
              <a:rPr lang="en-US" sz="2999" b="1" spc="-134">
                <a:solidFill>
                  <a:srgbClr val="B8AFDA"/>
                </a:solidFill>
                <a:latin typeface="Telegraf Bold"/>
                <a:ea typeface="Telegraf Bold"/>
                <a:cs typeface="Telegraf Bold"/>
                <a:sym typeface="Telegraf Bold"/>
              </a:rPr>
              <a:t> From empowering farmers and tourists to assisting industries and researchers, our solution bridges the gap between raw data and actionable decisions.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1436" y="2947580"/>
            <a:ext cx="6367702" cy="247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7"/>
              </a:lnSpc>
            </a:pPr>
            <a:r>
              <a:rPr lang="en-US" sz="2798" spc="-123">
                <a:solidFill>
                  <a:srgbClr val="B8AFDA"/>
                </a:solidFill>
                <a:latin typeface="Open Sauce"/>
                <a:ea typeface="Open Sauce"/>
                <a:cs typeface="Open Sauce"/>
                <a:sym typeface="Open Sauce"/>
              </a:rPr>
              <a:t>     Our Vision</a:t>
            </a:r>
          </a:p>
          <a:p>
            <a:pPr algn="just">
              <a:lnSpc>
                <a:spcPts val="3917"/>
              </a:lnSpc>
            </a:pPr>
            <a:r>
              <a:rPr lang="en-US" sz="2798" spc="-123">
                <a:solidFill>
                  <a:srgbClr val="B8AFDA"/>
                </a:solidFill>
                <a:latin typeface="Open Sauce"/>
                <a:ea typeface="Open Sauce"/>
                <a:cs typeface="Open Sauce"/>
                <a:sym typeface="Open Sauce"/>
              </a:rPr>
              <a:t> We aim to democratize hyperlocal weather forecasting by combining open hardware, community-driven machine learning, and accessible insights for all.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3108169" y="5656774"/>
            <a:ext cx="7244600" cy="92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6347" b="1" spc="-285">
                <a:solidFill>
                  <a:srgbClr val="FFBD59"/>
                </a:solidFill>
                <a:latin typeface="Telegraf Bold"/>
                <a:ea typeface="Telegraf Bold"/>
                <a:cs typeface="Telegraf Bold"/>
                <a:sym typeface="Telegraf Bold"/>
              </a:rPr>
              <a:t>WeatherWise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68443" y="828321"/>
            <a:ext cx="319085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B8AFD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10</a:t>
            </a:r>
          </a:p>
        </p:txBody>
      </p:sp>
      <p:sp>
        <p:nvSpPr>
          <p:cNvPr id="23" name="Freeform 23"/>
          <p:cNvSpPr/>
          <p:nvPr/>
        </p:nvSpPr>
        <p:spPr>
          <a:xfrm>
            <a:off x="1234093" y="7190428"/>
            <a:ext cx="581707" cy="568618"/>
          </a:xfrm>
          <a:custGeom>
            <a:avLst/>
            <a:gdLst/>
            <a:ahLst/>
            <a:cxnLst/>
            <a:rect l="l" t="t" r="r" b="b"/>
            <a:pathLst>
              <a:path w="581707" h="568618">
                <a:moveTo>
                  <a:pt x="0" y="0"/>
                </a:moveTo>
                <a:lnTo>
                  <a:pt x="581707" y="0"/>
                </a:lnTo>
                <a:lnTo>
                  <a:pt x="581707" y="568618"/>
                </a:lnTo>
                <a:lnTo>
                  <a:pt x="0" y="568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239235" y="3014255"/>
            <a:ext cx="581707" cy="568618"/>
          </a:xfrm>
          <a:custGeom>
            <a:avLst/>
            <a:gdLst/>
            <a:ahLst/>
            <a:cxnLst/>
            <a:rect l="l" t="t" r="r" b="b"/>
            <a:pathLst>
              <a:path w="581707" h="568618">
                <a:moveTo>
                  <a:pt x="0" y="0"/>
                </a:moveTo>
                <a:lnTo>
                  <a:pt x="581706" y="0"/>
                </a:lnTo>
                <a:lnTo>
                  <a:pt x="581706" y="568619"/>
                </a:lnTo>
                <a:lnTo>
                  <a:pt x="0" y="568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2379" y="827102"/>
            <a:ext cx="9580495" cy="207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68443" y="828321"/>
            <a:ext cx="319085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02</a:t>
            </a:r>
          </a:p>
        </p:txBody>
      </p:sp>
      <p:sp>
        <p:nvSpPr>
          <p:cNvPr id="5" name="AutoShape 5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00125" y="3205723"/>
            <a:ext cx="5243365" cy="1198699"/>
            <a:chOff x="0" y="0"/>
            <a:chExt cx="1380969" cy="3157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0969" cy="315707"/>
            </a:xfrm>
            <a:custGeom>
              <a:avLst/>
              <a:gdLst/>
              <a:ahLst/>
              <a:cxnLst/>
              <a:rect l="l" t="t" r="r" b="b"/>
              <a:pathLst>
                <a:path w="1380969" h="315707">
                  <a:moveTo>
                    <a:pt x="75302" y="0"/>
                  </a:moveTo>
                  <a:lnTo>
                    <a:pt x="1305666" y="0"/>
                  </a:lnTo>
                  <a:cubicBezTo>
                    <a:pt x="1325638" y="0"/>
                    <a:pt x="1344791" y="7934"/>
                    <a:pt x="1358913" y="22056"/>
                  </a:cubicBezTo>
                  <a:cubicBezTo>
                    <a:pt x="1373035" y="36177"/>
                    <a:pt x="1380969" y="55331"/>
                    <a:pt x="1380969" y="75302"/>
                  </a:cubicBezTo>
                  <a:lnTo>
                    <a:pt x="1380969" y="240404"/>
                  </a:lnTo>
                  <a:cubicBezTo>
                    <a:pt x="1380969" y="260376"/>
                    <a:pt x="1373035" y="279529"/>
                    <a:pt x="1358913" y="293651"/>
                  </a:cubicBezTo>
                  <a:cubicBezTo>
                    <a:pt x="1344791" y="307773"/>
                    <a:pt x="1325638" y="315707"/>
                    <a:pt x="1305666" y="315707"/>
                  </a:cubicBezTo>
                  <a:lnTo>
                    <a:pt x="75302" y="315707"/>
                  </a:lnTo>
                  <a:cubicBezTo>
                    <a:pt x="33714" y="315707"/>
                    <a:pt x="0" y="281993"/>
                    <a:pt x="0" y="240404"/>
                  </a:cubicBezTo>
                  <a:lnTo>
                    <a:pt x="0" y="75302"/>
                  </a:lnTo>
                  <a:cubicBezTo>
                    <a:pt x="0" y="55331"/>
                    <a:pt x="7934" y="36177"/>
                    <a:pt x="22056" y="22056"/>
                  </a:cubicBezTo>
                  <a:cubicBezTo>
                    <a:pt x="36177" y="7934"/>
                    <a:pt x="55331" y="0"/>
                    <a:pt x="75302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80969" cy="35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0125" y="3205723"/>
            <a:ext cx="819044" cy="1198699"/>
            <a:chOff x="0" y="0"/>
            <a:chExt cx="5740400" cy="8401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40400" cy="8401276"/>
            </a:xfrm>
            <a:custGeom>
              <a:avLst/>
              <a:gdLst/>
              <a:ahLst/>
              <a:cxnLst/>
              <a:rect l="l" t="t" r="r" b="b"/>
              <a:pathLst>
                <a:path w="5740400" h="8401276">
                  <a:moveTo>
                    <a:pt x="5435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96476"/>
                  </a:lnTo>
                  <a:cubicBezTo>
                    <a:pt x="0" y="8265385"/>
                    <a:pt x="135890" y="8401276"/>
                    <a:pt x="304800" y="8401276"/>
                  </a:cubicBezTo>
                  <a:lnTo>
                    <a:pt x="5435600" y="8401276"/>
                  </a:lnTo>
                  <a:cubicBezTo>
                    <a:pt x="5604510" y="8401276"/>
                    <a:pt x="5740400" y="8265385"/>
                    <a:pt x="5740400" y="8096476"/>
                  </a:cubicBezTo>
                  <a:lnTo>
                    <a:pt x="5740400" y="304800"/>
                  </a:lnTo>
                  <a:cubicBezTo>
                    <a:pt x="5740400" y="135890"/>
                    <a:pt x="5604510" y="0"/>
                    <a:pt x="543560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491140" y="3205723"/>
            <a:ext cx="5820069" cy="1198699"/>
            <a:chOff x="0" y="0"/>
            <a:chExt cx="1532858" cy="3157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2858" cy="315707"/>
            </a:xfrm>
            <a:custGeom>
              <a:avLst/>
              <a:gdLst/>
              <a:ahLst/>
              <a:cxnLst/>
              <a:rect l="l" t="t" r="r" b="b"/>
              <a:pathLst>
                <a:path w="1532858" h="315707">
                  <a:moveTo>
                    <a:pt x="67841" y="0"/>
                  </a:moveTo>
                  <a:lnTo>
                    <a:pt x="1465017" y="0"/>
                  </a:lnTo>
                  <a:cubicBezTo>
                    <a:pt x="1483009" y="0"/>
                    <a:pt x="1500265" y="7147"/>
                    <a:pt x="1512988" y="19870"/>
                  </a:cubicBezTo>
                  <a:cubicBezTo>
                    <a:pt x="1525710" y="32593"/>
                    <a:pt x="1532858" y="49848"/>
                    <a:pt x="1532858" y="67841"/>
                  </a:cubicBezTo>
                  <a:lnTo>
                    <a:pt x="1532858" y="247866"/>
                  </a:lnTo>
                  <a:cubicBezTo>
                    <a:pt x="1532858" y="265859"/>
                    <a:pt x="1525710" y="283114"/>
                    <a:pt x="1512988" y="295837"/>
                  </a:cubicBezTo>
                  <a:cubicBezTo>
                    <a:pt x="1500265" y="308559"/>
                    <a:pt x="1483009" y="315707"/>
                    <a:pt x="1465017" y="315707"/>
                  </a:cubicBezTo>
                  <a:lnTo>
                    <a:pt x="67841" y="315707"/>
                  </a:lnTo>
                  <a:cubicBezTo>
                    <a:pt x="49848" y="315707"/>
                    <a:pt x="32593" y="308559"/>
                    <a:pt x="19870" y="295837"/>
                  </a:cubicBezTo>
                  <a:cubicBezTo>
                    <a:pt x="7147" y="283114"/>
                    <a:pt x="0" y="265859"/>
                    <a:pt x="0" y="247866"/>
                  </a:cubicBezTo>
                  <a:lnTo>
                    <a:pt x="0" y="67841"/>
                  </a:lnTo>
                  <a:cubicBezTo>
                    <a:pt x="0" y="49848"/>
                    <a:pt x="7147" y="32593"/>
                    <a:pt x="19870" y="19870"/>
                  </a:cubicBezTo>
                  <a:cubicBezTo>
                    <a:pt x="32593" y="7147"/>
                    <a:pt x="49848" y="0"/>
                    <a:pt x="67841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32858" cy="35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91140" y="3205723"/>
            <a:ext cx="839619" cy="1198699"/>
            <a:chOff x="0" y="0"/>
            <a:chExt cx="5884603" cy="84012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84602" cy="8401276"/>
            </a:xfrm>
            <a:custGeom>
              <a:avLst/>
              <a:gdLst/>
              <a:ahLst/>
              <a:cxnLst/>
              <a:rect l="l" t="t" r="r" b="b"/>
              <a:pathLst>
                <a:path w="5884602" h="8401276">
                  <a:moveTo>
                    <a:pt x="557980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96476"/>
                  </a:lnTo>
                  <a:cubicBezTo>
                    <a:pt x="0" y="8265385"/>
                    <a:pt x="135890" y="8401276"/>
                    <a:pt x="304800" y="8401276"/>
                  </a:cubicBezTo>
                  <a:lnTo>
                    <a:pt x="5579802" y="8401276"/>
                  </a:lnTo>
                  <a:cubicBezTo>
                    <a:pt x="5748712" y="8401276"/>
                    <a:pt x="5884602" y="8265385"/>
                    <a:pt x="5884602" y="8096476"/>
                  </a:cubicBezTo>
                  <a:lnTo>
                    <a:pt x="5884602" y="304800"/>
                  </a:lnTo>
                  <a:cubicBezTo>
                    <a:pt x="5884602" y="135890"/>
                    <a:pt x="5748712" y="0"/>
                    <a:pt x="5579802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596960" y="3205723"/>
            <a:ext cx="5014451" cy="1198699"/>
            <a:chOff x="0" y="0"/>
            <a:chExt cx="1320678" cy="3157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0678" cy="315707"/>
            </a:xfrm>
            <a:custGeom>
              <a:avLst/>
              <a:gdLst/>
              <a:ahLst/>
              <a:cxnLst/>
              <a:rect l="l" t="t" r="r" b="b"/>
              <a:pathLst>
                <a:path w="1320678" h="315707">
                  <a:moveTo>
                    <a:pt x="78740" y="0"/>
                  </a:moveTo>
                  <a:lnTo>
                    <a:pt x="1241939" y="0"/>
                  </a:lnTo>
                  <a:cubicBezTo>
                    <a:pt x="1262822" y="0"/>
                    <a:pt x="1282850" y="8296"/>
                    <a:pt x="1297616" y="23062"/>
                  </a:cubicBezTo>
                  <a:cubicBezTo>
                    <a:pt x="1312383" y="37829"/>
                    <a:pt x="1320678" y="57857"/>
                    <a:pt x="1320678" y="78740"/>
                  </a:cubicBezTo>
                  <a:lnTo>
                    <a:pt x="1320678" y="236967"/>
                  </a:lnTo>
                  <a:cubicBezTo>
                    <a:pt x="1320678" y="257850"/>
                    <a:pt x="1312383" y="277878"/>
                    <a:pt x="1297616" y="292644"/>
                  </a:cubicBezTo>
                  <a:cubicBezTo>
                    <a:pt x="1282850" y="307411"/>
                    <a:pt x="1262822" y="315707"/>
                    <a:pt x="1241939" y="315707"/>
                  </a:cubicBezTo>
                  <a:lnTo>
                    <a:pt x="78740" y="315707"/>
                  </a:lnTo>
                  <a:cubicBezTo>
                    <a:pt x="57857" y="315707"/>
                    <a:pt x="37829" y="307411"/>
                    <a:pt x="23062" y="292644"/>
                  </a:cubicBezTo>
                  <a:cubicBezTo>
                    <a:pt x="8296" y="277878"/>
                    <a:pt x="0" y="257850"/>
                    <a:pt x="0" y="236967"/>
                  </a:cubicBezTo>
                  <a:lnTo>
                    <a:pt x="0" y="78740"/>
                  </a:lnTo>
                  <a:cubicBezTo>
                    <a:pt x="0" y="57857"/>
                    <a:pt x="8296" y="37829"/>
                    <a:pt x="23062" y="23062"/>
                  </a:cubicBezTo>
                  <a:cubicBezTo>
                    <a:pt x="37829" y="8296"/>
                    <a:pt x="57857" y="0"/>
                    <a:pt x="7874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20678" cy="35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6960" y="3205723"/>
            <a:ext cx="819044" cy="1198699"/>
            <a:chOff x="0" y="0"/>
            <a:chExt cx="5740400" cy="84012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40400" cy="8401276"/>
            </a:xfrm>
            <a:custGeom>
              <a:avLst/>
              <a:gdLst/>
              <a:ahLst/>
              <a:cxnLst/>
              <a:rect l="l" t="t" r="r" b="b"/>
              <a:pathLst>
                <a:path w="5740400" h="8401276">
                  <a:moveTo>
                    <a:pt x="5435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96476"/>
                  </a:lnTo>
                  <a:cubicBezTo>
                    <a:pt x="0" y="8265385"/>
                    <a:pt x="135890" y="8401276"/>
                    <a:pt x="304800" y="8401276"/>
                  </a:cubicBezTo>
                  <a:lnTo>
                    <a:pt x="5435600" y="8401276"/>
                  </a:lnTo>
                  <a:cubicBezTo>
                    <a:pt x="5604510" y="8401276"/>
                    <a:pt x="5740400" y="8265385"/>
                    <a:pt x="5740400" y="8096476"/>
                  </a:cubicBezTo>
                  <a:lnTo>
                    <a:pt x="5740400" y="304800"/>
                  </a:lnTo>
                  <a:cubicBezTo>
                    <a:pt x="5740400" y="135890"/>
                    <a:pt x="5604510" y="0"/>
                    <a:pt x="543560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7275" y="6551688"/>
            <a:ext cx="4873489" cy="1399368"/>
            <a:chOff x="0" y="0"/>
            <a:chExt cx="1283553" cy="3685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3553" cy="368558"/>
            </a:xfrm>
            <a:custGeom>
              <a:avLst/>
              <a:gdLst/>
              <a:ahLst/>
              <a:cxnLst/>
              <a:rect l="l" t="t" r="r" b="b"/>
              <a:pathLst>
                <a:path w="1283553" h="368558">
                  <a:moveTo>
                    <a:pt x="81018" y="0"/>
                  </a:moveTo>
                  <a:lnTo>
                    <a:pt x="1202535" y="0"/>
                  </a:lnTo>
                  <a:cubicBezTo>
                    <a:pt x="1224022" y="0"/>
                    <a:pt x="1244629" y="8536"/>
                    <a:pt x="1259823" y="23729"/>
                  </a:cubicBezTo>
                  <a:cubicBezTo>
                    <a:pt x="1275017" y="38923"/>
                    <a:pt x="1283553" y="59530"/>
                    <a:pt x="1283553" y="81018"/>
                  </a:cubicBezTo>
                  <a:lnTo>
                    <a:pt x="1283553" y="287540"/>
                  </a:lnTo>
                  <a:cubicBezTo>
                    <a:pt x="1283553" y="309027"/>
                    <a:pt x="1275017" y="329635"/>
                    <a:pt x="1259823" y="344828"/>
                  </a:cubicBezTo>
                  <a:cubicBezTo>
                    <a:pt x="1244629" y="360022"/>
                    <a:pt x="1224022" y="368558"/>
                    <a:pt x="1202535" y="368558"/>
                  </a:cubicBezTo>
                  <a:lnTo>
                    <a:pt x="81018" y="368558"/>
                  </a:lnTo>
                  <a:cubicBezTo>
                    <a:pt x="59530" y="368558"/>
                    <a:pt x="38923" y="360022"/>
                    <a:pt x="23729" y="344828"/>
                  </a:cubicBezTo>
                  <a:cubicBezTo>
                    <a:pt x="8536" y="329635"/>
                    <a:pt x="0" y="309027"/>
                    <a:pt x="0" y="287540"/>
                  </a:cubicBezTo>
                  <a:lnTo>
                    <a:pt x="0" y="81018"/>
                  </a:lnTo>
                  <a:cubicBezTo>
                    <a:pt x="0" y="59530"/>
                    <a:pt x="8536" y="38923"/>
                    <a:pt x="23729" y="23729"/>
                  </a:cubicBezTo>
                  <a:cubicBezTo>
                    <a:pt x="38923" y="8536"/>
                    <a:pt x="59530" y="0"/>
                    <a:pt x="81018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83553" cy="40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0125" y="6551688"/>
            <a:ext cx="956156" cy="1399368"/>
            <a:chOff x="0" y="0"/>
            <a:chExt cx="5740400" cy="84012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40400" cy="8401276"/>
            </a:xfrm>
            <a:custGeom>
              <a:avLst/>
              <a:gdLst/>
              <a:ahLst/>
              <a:cxnLst/>
              <a:rect l="l" t="t" r="r" b="b"/>
              <a:pathLst>
                <a:path w="5740400" h="8401276">
                  <a:moveTo>
                    <a:pt x="5435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96476"/>
                  </a:lnTo>
                  <a:cubicBezTo>
                    <a:pt x="0" y="8265385"/>
                    <a:pt x="135890" y="8401276"/>
                    <a:pt x="304800" y="8401276"/>
                  </a:cubicBezTo>
                  <a:lnTo>
                    <a:pt x="5435600" y="8401276"/>
                  </a:lnTo>
                  <a:cubicBezTo>
                    <a:pt x="5604510" y="8401276"/>
                    <a:pt x="5740400" y="8265385"/>
                    <a:pt x="5740400" y="8096476"/>
                  </a:cubicBezTo>
                  <a:lnTo>
                    <a:pt x="5740400" y="304800"/>
                  </a:lnTo>
                  <a:cubicBezTo>
                    <a:pt x="5740400" y="135890"/>
                    <a:pt x="5604510" y="0"/>
                    <a:pt x="543560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287653" y="6551688"/>
            <a:ext cx="8993285" cy="1456602"/>
            <a:chOff x="0" y="0"/>
            <a:chExt cx="2368602" cy="3836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68602" cy="383632"/>
            </a:xfrm>
            <a:custGeom>
              <a:avLst/>
              <a:gdLst/>
              <a:ahLst/>
              <a:cxnLst/>
              <a:rect l="l" t="t" r="r" b="b"/>
              <a:pathLst>
                <a:path w="2368602" h="383632">
                  <a:moveTo>
                    <a:pt x="43904" y="0"/>
                  </a:moveTo>
                  <a:lnTo>
                    <a:pt x="2324698" y="0"/>
                  </a:lnTo>
                  <a:cubicBezTo>
                    <a:pt x="2336342" y="0"/>
                    <a:pt x="2347509" y="4626"/>
                    <a:pt x="2355743" y="12859"/>
                  </a:cubicBezTo>
                  <a:cubicBezTo>
                    <a:pt x="2363976" y="21093"/>
                    <a:pt x="2368602" y="32260"/>
                    <a:pt x="2368602" y="43904"/>
                  </a:cubicBezTo>
                  <a:lnTo>
                    <a:pt x="2368602" y="339728"/>
                  </a:lnTo>
                  <a:cubicBezTo>
                    <a:pt x="2368602" y="351372"/>
                    <a:pt x="2363976" y="362539"/>
                    <a:pt x="2355743" y="370773"/>
                  </a:cubicBezTo>
                  <a:cubicBezTo>
                    <a:pt x="2347509" y="379006"/>
                    <a:pt x="2336342" y="383632"/>
                    <a:pt x="2324698" y="383632"/>
                  </a:cubicBezTo>
                  <a:lnTo>
                    <a:pt x="43904" y="383632"/>
                  </a:lnTo>
                  <a:cubicBezTo>
                    <a:pt x="19656" y="383632"/>
                    <a:pt x="0" y="363975"/>
                    <a:pt x="0" y="339728"/>
                  </a:cubicBezTo>
                  <a:lnTo>
                    <a:pt x="0" y="43904"/>
                  </a:lnTo>
                  <a:cubicBezTo>
                    <a:pt x="0" y="32260"/>
                    <a:pt x="4626" y="21093"/>
                    <a:pt x="12859" y="12859"/>
                  </a:cubicBezTo>
                  <a:cubicBezTo>
                    <a:pt x="21093" y="4626"/>
                    <a:pt x="32260" y="0"/>
                    <a:pt x="43904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368602" cy="421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045189" y="6460248"/>
            <a:ext cx="1057741" cy="1548041"/>
            <a:chOff x="0" y="0"/>
            <a:chExt cx="5740400" cy="840127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40400" cy="8401276"/>
            </a:xfrm>
            <a:custGeom>
              <a:avLst/>
              <a:gdLst/>
              <a:ahLst/>
              <a:cxnLst/>
              <a:rect l="l" t="t" r="r" b="b"/>
              <a:pathLst>
                <a:path w="5740400" h="8401276">
                  <a:moveTo>
                    <a:pt x="5435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96476"/>
                  </a:lnTo>
                  <a:cubicBezTo>
                    <a:pt x="0" y="8265385"/>
                    <a:pt x="135890" y="8401276"/>
                    <a:pt x="304800" y="8401276"/>
                  </a:cubicBezTo>
                  <a:lnTo>
                    <a:pt x="5435600" y="8401276"/>
                  </a:lnTo>
                  <a:cubicBezTo>
                    <a:pt x="5604510" y="8401276"/>
                    <a:pt x="5740400" y="8265385"/>
                    <a:pt x="5740400" y="8096476"/>
                  </a:cubicBezTo>
                  <a:lnTo>
                    <a:pt x="5740400" y="304800"/>
                  </a:lnTo>
                  <a:cubicBezTo>
                    <a:pt x="5740400" y="135890"/>
                    <a:pt x="5604510" y="0"/>
                    <a:pt x="543560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066819" y="3460312"/>
            <a:ext cx="4176671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Drastic weather changes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0125" y="4656213"/>
            <a:ext cx="4528990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Blogging is a great way to make money, and it doesn't have to be difficult. You can make money from your blog by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2304" y="3594232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8AFD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35036" y="3460312"/>
            <a:ext cx="4529449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Lack of localised weather info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491140" y="4656213"/>
            <a:ext cx="4642762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traffic means more leads and sales for your business. If people don't know about you, they can't buy from you!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37865" y="3594232"/>
            <a:ext cx="5461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8AFD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58879" y="3559328"/>
            <a:ext cx="3966807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Unpredictability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96960" y="4656213"/>
            <a:ext cx="4528990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blog could become a book someday, or even a TV show or movie! That will bring in a ton of new customers who didn't know about you before they saw what you'd created.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40088" y="3594232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8AFD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78941" y="6742721"/>
            <a:ext cx="3307325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Lack of Accuracy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0125" y="8064626"/>
            <a:ext cx="5052865" cy="194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9"/>
              </a:lnSpc>
              <a:spcBef>
                <a:spcPct val="0"/>
              </a:spcBef>
            </a:pPr>
            <a:r>
              <a:rPr lang="en-US" sz="2119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lot of people think blogging is all about making money, but it's also about building relationships with people who will become lifelong customers and even friends!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11810" y="6900518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8AFD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372820" y="6643761"/>
            <a:ext cx="7231588" cy="126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Farmers can’t align planting and harvesting with optimal conditions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062640" y="8260080"/>
            <a:ext cx="4528990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Creating content for your blog is the most important part of blogging, because without content there's nothing for people to read!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188318" y="7198100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8AFD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000" b="-800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683533" y="2622052"/>
            <a:ext cx="2229033" cy="1721928"/>
          </a:xfrm>
          <a:custGeom>
            <a:avLst/>
            <a:gdLst/>
            <a:ahLst/>
            <a:cxnLst/>
            <a:rect l="l" t="t" r="r" b="b"/>
            <a:pathLst>
              <a:path w="2229033" h="1721928">
                <a:moveTo>
                  <a:pt x="0" y="0"/>
                </a:moveTo>
                <a:lnTo>
                  <a:pt x="2229032" y="0"/>
                </a:lnTo>
                <a:lnTo>
                  <a:pt x="2229032" y="1721928"/>
                </a:lnTo>
                <a:lnTo>
                  <a:pt x="0" y="1721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69358" y="4879025"/>
            <a:ext cx="3389027" cy="2732403"/>
          </a:xfrm>
          <a:custGeom>
            <a:avLst/>
            <a:gdLst/>
            <a:ahLst/>
            <a:cxnLst/>
            <a:rect l="l" t="t" r="r" b="b"/>
            <a:pathLst>
              <a:path w="3389027" h="2732403">
                <a:moveTo>
                  <a:pt x="0" y="0"/>
                </a:moveTo>
                <a:lnTo>
                  <a:pt x="3389027" y="0"/>
                </a:lnTo>
                <a:lnTo>
                  <a:pt x="3389027" y="2732403"/>
                </a:lnTo>
                <a:lnTo>
                  <a:pt x="0" y="2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32702" y="5888663"/>
            <a:ext cx="763724" cy="713127"/>
          </a:xfrm>
          <a:custGeom>
            <a:avLst/>
            <a:gdLst/>
            <a:ahLst/>
            <a:cxnLst/>
            <a:rect l="l" t="t" r="r" b="b"/>
            <a:pathLst>
              <a:path w="763724" h="713127">
                <a:moveTo>
                  <a:pt x="0" y="0"/>
                </a:moveTo>
                <a:lnTo>
                  <a:pt x="763723" y="0"/>
                </a:lnTo>
                <a:lnTo>
                  <a:pt x="763723" y="713127"/>
                </a:lnTo>
                <a:lnTo>
                  <a:pt x="0" y="71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8700" y="1988483"/>
            <a:ext cx="8115300" cy="207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PROPOSAL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68443" y="828321"/>
            <a:ext cx="319085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059" y="4528249"/>
            <a:ext cx="9757608" cy="475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944" lvl="1" indent="-384972" algn="l">
              <a:lnSpc>
                <a:spcPts val="4992"/>
              </a:lnSpc>
              <a:buFont typeface="Arial"/>
              <a:buChar char="•"/>
            </a:pPr>
            <a:r>
              <a:rPr lang="en-US" sz="3566" b="1" u="sng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Weather station on cellular tower.</a:t>
            </a:r>
          </a:p>
          <a:p>
            <a:pPr marL="769944" lvl="1" indent="-384972" algn="l">
              <a:lnSpc>
                <a:spcPts val="4992"/>
              </a:lnSpc>
              <a:buFont typeface="Arial"/>
              <a:buChar char="•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Open data access to enthusiasts for  Machine Learning &amp; future AI prediction.</a:t>
            </a:r>
          </a:p>
          <a:p>
            <a:pPr marL="769944" lvl="1" indent="-384972" algn="l">
              <a:lnSpc>
                <a:spcPts val="4992"/>
              </a:lnSpc>
              <a:buFont typeface="Arial"/>
              <a:buChar char="•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Community Involvement.</a:t>
            </a:r>
          </a:p>
          <a:p>
            <a:pPr marL="769944" lvl="1" indent="-384972" algn="l">
              <a:lnSpc>
                <a:spcPts val="4992"/>
              </a:lnSpc>
              <a:buFont typeface="Arial"/>
              <a:buChar char="•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Personalized prediction to specialized personal ( farmers, residential solar users, etc. 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 descr="Orange Triangle Shape"/>
          <p:cNvSpPr/>
          <p:nvPr/>
        </p:nvSpPr>
        <p:spPr>
          <a:xfrm>
            <a:off x="1028700" y="3944785"/>
            <a:ext cx="1200242" cy="2397430"/>
          </a:xfrm>
          <a:custGeom>
            <a:avLst/>
            <a:gdLst/>
            <a:ahLst/>
            <a:cxnLst/>
            <a:rect l="l" t="t" r="r" b="b"/>
            <a:pathLst>
              <a:path w="1200242" h="2397430">
                <a:moveTo>
                  <a:pt x="0" y="0"/>
                </a:moveTo>
                <a:lnTo>
                  <a:pt x="1200242" y="0"/>
                </a:lnTo>
                <a:lnTo>
                  <a:pt x="1200242" y="2397430"/>
                </a:lnTo>
                <a:lnTo>
                  <a:pt x="0" y="239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866751"/>
            <a:ext cx="8114308" cy="6676105"/>
            <a:chOff x="0" y="0"/>
            <a:chExt cx="6184570" cy="50883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064B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5"/>
              <a:stretch>
                <a:fillRect l="-11819" r="-1181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28700" y="3944785"/>
            <a:ext cx="1200242" cy="2397430"/>
          </a:xfrm>
          <a:custGeom>
            <a:avLst/>
            <a:gdLst/>
            <a:ahLst/>
            <a:cxnLst/>
            <a:rect l="l" t="t" r="r" b="b"/>
            <a:pathLst>
              <a:path w="1200242" h="2397430">
                <a:moveTo>
                  <a:pt x="0" y="0"/>
                </a:moveTo>
                <a:lnTo>
                  <a:pt x="1200242" y="0"/>
                </a:lnTo>
                <a:lnTo>
                  <a:pt x="1200242" y="2397430"/>
                </a:lnTo>
                <a:lnTo>
                  <a:pt x="0" y="239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3008" y="4288148"/>
            <a:ext cx="8116292" cy="543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Farmers &amp; agricultural workers</a:t>
            </a:r>
          </a:p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AI Enthusiasts</a:t>
            </a:r>
          </a:p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Energy Sector</a:t>
            </a:r>
          </a:p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Tourism</a:t>
            </a:r>
          </a:p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Disaster management industries</a:t>
            </a:r>
          </a:p>
          <a:p>
            <a:pPr marL="769944" lvl="1" indent="-384972" algn="l">
              <a:lnSpc>
                <a:spcPts val="4992"/>
              </a:lnSpc>
              <a:spcBef>
                <a:spcPct val="0"/>
              </a:spcBef>
              <a:buAutoNum type="arabicPeriod"/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Researchers and Environmentalists</a:t>
            </a:r>
          </a:p>
          <a:p>
            <a:pPr algn="l">
              <a:lnSpc>
                <a:spcPts val="4992"/>
              </a:lnSpc>
              <a:spcBef>
                <a:spcPct val="0"/>
              </a:spcBef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4992"/>
              </a:lnSpc>
              <a:spcBef>
                <a:spcPct val="0"/>
              </a:spcBef>
            </a:pPr>
            <a:r>
              <a:rPr lang="en-US" sz="3566" b="1" spc="-17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866900"/>
            <a:ext cx="7670674" cy="233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37"/>
              </a:lnSpc>
            </a:pPr>
            <a:r>
              <a:rPr lang="en-US" sz="893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TARGET AUDIENCE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68443" y="848741"/>
            <a:ext cx="3190857" cy="4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20"/>
              </a:lnSpc>
              <a:spcBef>
                <a:spcPct val="0"/>
              </a:spcBef>
            </a:pPr>
            <a:r>
              <a:rPr lang="en-US" sz="2920" b="1" spc="-14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4068443" y="1470468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916011" y="3249015"/>
            <a:ext cx="9729232" cy="6628039"/>
          </a:xfrm>
          <a:custGeom>
            <a:avLst/>
            <a:gdLst/>
            <a:ahLst/>
            <a:cxnLst/>
            <a:rect l="l" t="t" r="r" b="b"/>
            <a:pathLst>
              <a:path w="9729232" h="6628039">
                <a:moveTo>
                  <a:pt x="0" y="0"/>
                </a:moveTo>
                <a:lnTo>
                  <a:pt x="9729232" y="0"/>
                </a:lnTo>
                <a:lnTo>
                  <a:pt x="9729232" y="6628039"/>
                </a:lnTo>
                <a:lnTo>
                  <a:pt x="0" y="6628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82150" y="3990604"/>
            <a:ext cx="3371850" cy="152400"/>
            <a:chOff x="0" y="0"/>
            <a:chExt cx="4495800" cy="203200"/>
          </a:xfrm>
        </p:grpSpPr>
        <p:sp>
          <p:nvSpPr>
            <p:cNvPr id="6" name="Freeform 6" descr="preencoded.png"/>
            <p:cNvSpPr/>
            <p:nvPr/>
          </p:nvSpPr>
          <p:spPr>
            <a:xfrm>
              <a:off x="0" y="0"/>
              <a:ext cx="4495800" cy="203200"/>
            </a:xfrm>
            <a:custGeom>
              <a:avLst/>
              <a:gdLst/>
              <a:ahLst/>
              <a:cxnLst/>
              <a:rect l="l" t="t" r="r" b="b"/>
              <a:pathLst>
                <a:path w="4495800" h="203200">
                  <a:moveTo>
                    <a:pt x="4294378" y="82550"/>
                  </a:moveTo>
                  <a:lnTo>
                    <a:pt x="0" y="82550"/>
                  </a:lnTo>
                  <a:lnTo>
                    <a:pt x="0" y="120650"/>
                  </a:lnTo>
                  <a:lnTo>
                    <a:pt x="4294378" y="120650"/>
                  </a:lnTo>
                  <a:cubicBezTo>
                    <a:pt x="4303268" y="167640"/>
                    <a:pt x="4344543" y="203200"/>
                    <a:pt x="4394200" y="203200"/>
                  </a:cubicBezTo>
                  <a:cubicBezTo>
                    <a:pt x="4450334" y="203200"/>
                    <a:pt x="4495800" y="157734"/>
                    <a:pt x="4495800" y="101600"/>
                  </a:cubicBezTo>
                  <a:cubicBezTo>
                    <a:pt x="4495800" y="45466"/>
                    <a:pt x="4450334" y="0"/>
                    <a:pt x="4394200" y="0"/>
                  </a:cubicBezTo>
                  <a:cubicBezTo>
                    <a:pt x="4344543" y="0"/>
                    <a:pt x="4303268" y="35560"/>
                    <a:pt x="4294378" y="82550"/>
                  </a:cubicBezTo>
                  <a:close/>
                </a:path>
              </a:pathLst>
            </a:custGeom>
            <a:solidFill>
              <a:srgbClr val="B8AFD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82100" y="5305054"/>
            <a:ext cx="3371850" cy="152400"/>
            <a:chOff x="0" y="0"/>
            <a:chExt cx="4495800" cy="2032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4495800" cy="203200"/>
            </a:xfrm>
            <a:custGeom>
              <a:avLst/>
              <a:gdLst/>
              <a:ahLst/>
              <a:cxnLst/>
              <a:rect l="l" t="t" r="r" b="b"/>
              <a:pathLst>
                <a:path w="4495800" h="203200">
                  <a:moveTo>
                    <a:pt x="4294378" y="82550"/>
                  </a:moveTo>
                  <a:lnTo>
                    <a:pt x="0" y="82550"/>
                  </a:lnTo>
                  <a:lnTo>
                    <a:pt x="0" y="120650"/>
                  </a:lnTo>
                  <a:lnTo>
                    <a:pt x="4294378" y="120650"/>
                  </a:lnTo>
                  <a:cubicBezTo>
                    <a:pt x="4303268" y="167640"/>
                    <a:pt x="4344543" y="203200"/>
                    <a:pt x="4394200" y="203200"/>
                  </a:cubicBezTo>
                  <a:cubicBezTo>
                    <a:pt x="4450334" y="203200"/>
                    <a:pt x="4495800" y="157734"/>
                    <a:pt x="4495800" y="101600"/>
                  </a:cubicBezTo>
                  <a:cubicBezTo>
                    <a:pt x="4495800" y="45466"/>
                    <a:pt x="4450334" y="0"/>
                    <a:pt x="4394200" y="0"/>
                  </a:cubicBezTo>
                  <a:cubicBezTo>
                    <a:pt x="4344543" y="0"/>
                    <a:pt x="4303268" y="35560"/>
                    <a:pt x="4294378" y="82550"/>
                  </a:cubicBezTo>
                  <a:close/>
                </a:path>
              </a:pathLst>
            </a:custGeom>
            <a:solidFill>
              <a:srgbClr val="FEC46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858250" y="6486154"/>
            <a:ext cx="3371850" cy="152400"/>
            <a:chOff x="0" y="0"/>
            <a:chExt cx="4495800" cy="2032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4495800" cy="203200"/>
            </a:xfrm>
            <a:custGeom>
              <a:avLst/>
              <a:gdLst/>
              <a:ahLst/>
              <a:cxnLst/>
              <a:rect l="l" t="t" r="r" b="b"/>
              <a:pathLst>
                <a:path w="4495800" h="203200">
                  <a:moveTo>
                    <a:pt x="4294378" y="82550"/>
                  </a:moveTo>
                  <a:lnTo>
                    <a:pt x="0" y="82550"/>
                  </a:lnTo>
                  <a:lnTo>
                    <a:pt x="0" y="120650"/>
                  </a:lnTo>
                  <a:lnTo>
                    <a:pt x="4294378" y="120650"/>
                  </a:lnTo>
                  <a:cubicBezTo>
                    <a:pt x="4303268" y="167640"/>
                    <a:pt x="4344543" y="203200"/>
                    <a:pt x="4394200" y="203200"/>
                  </a:cubicBezTo>
                  <a:cubicBezTo>
                    <a:pt x="4450334" y="203200"/>
                    <a:pt x="4495800" y="157734"/>
                    <a:pt x="4495800" y="101600"/>
                  </a:cubicBezTo>
                  <a:cubicBezTo>
                    <a:pt x="4495800" y="45466"/>
                    <a:pt x="4450334" y="0"/>
                    <a:pt x="4394200" y="0"/>
                  </a:cubicBezTo>
                  <a:cubicBezTo>
                    <a:pt x="4344543" y="0"/>
                    <a:pt x="4303268" y="35560"/>
                    <a:pt x="4294378" y="82550"/>
                  </a:cubicBezTo>
                  <a:close/>
                </a:path>
              </a:pathLst>
            </a:custGeom>
            <a:solidFill>
              <a:srgbClr val="C1CEB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343900" y="7857754"/>
            <a:ext cx="3371850" cy="152400"/>
            <a:chOff x="0" y="0"/>
            <a:chExt cx="4495800" cy="2032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495800" cy="203200"/>
            </a:xfrm>
            <a:custGeom>
              <a:avLst/>
              <a:gdLst/>
              <a:ahLst/>
              <a:cxnLst/>
              <a:rect l="l" t="t" r="r" b="b"/>
              <a:pathLst>
                <a:path w="4495800" h="203200">
                  <a:moveTo>
                    <a:pt x="4294378" y="82550"/>
                  </a:moveTo>
                  <a:lnTo>
                    <a:pt x="0" y="82550"/>
                  </a:lnTo>
                  <a:lnTo>
                    <a:pt x="0" y="120650"/>
                  </a:lnTo>
                  <a:lnTo>
                    <a:pt x="4294378" y="120650"/>
                  </a:lnTo>
                  <a:cubicBezTo>
                    <a:pt x="4303268" y="167640"/>
                    <a:pt x="4344543" y="203200"/>
                    <a:pt x="4394200" y="203200"/>
                  </a:cubicBezTo>
                  <a:cubicBezTo>
                    <a:pt x="4450334" y="203200"/>
                    <a:pt x="4495800" y="157734"/>
                    <a:pt x="4495800" y="101600"/>
                  </a:cubicBezTo>
                  <a:cubicBezTo>
                    <a:pt x="4495800" y="45466"/>
                    <a:pt x="4450334" y="0"/>
                    <a:pt x="4394200" y="0"/>
                  </a:cubicBezTo>
                  <a:cubicBezTo>
                    <a:pt x="4344543" y="0"/>
                    <a:pt x="4303268" y="35560"/>
                    <a:pt x="4294378" y="82550"/>
                  </a:cubicBezTo>
                  <a:close/>
                </a:path>
              </a:pathLst>
            </a:custGeom>
            <a:solidFill>
              <a:srgbClr val="D3CEC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105900" y="9134104"/>
            <a:ext cx="2190750" cy="152400"/>
            <a:chOff x="0" y="0"/>
            <a:chExt cx="2921000" cy="2032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921000" cy="203200"/>
            </a:xfrm>
            <a:custGeom>
              <a:avLst/>
              <a:gdLst/>
              <a:ahLst/>
              <a:cxnLst/>
              <a:rect l="l" t="t" r="r" b="b"/>
              <a:pathLst>
                <a:path w="2921000" h="203200">
                  <a:moveTo>
                    <a:pt x="2719578" y="82550"/>
                  </a:moveTo>
                  <a:lnTo>
                    <a:pt x="0" y="82550"/>
                  </a:lnTo>
                  <a:lnTo>
                    <a:pt x="0" y="120650"/>
                  </a:lnTo>
                  <a:lnTo>
                    <a:pt x="2719578" y="120650"/>
                  </a:lnTo>
                  <a:cubicBezTo>
                    <a:pt x="2728468" y="167640"/>
                    <a:pt x="2769743" y="203200"/>
                    <a:pt x="2819400" y="203200"/>
                  </a:cubicBezTo>
                  <a:cubicBezTo>
                    <a:pt x="2875534" y="203200"/>
                    <a:pt x="2921000" y="157734"/>
                    <a:pt x="2921000" y="101600"/>
                  </a:cubicBezTo>
                  <a:cubicBezTo>
                    <a:pt x="2921000" y="45466"/>
                    <a:pt x="2875534" y="0"/>
                    <a:pt x="2819400" y="0"/>
                  </a:cubicBezTo>
                  <a:cubicBezTo>
                    <a:pt x="2769743" y="0"/>
                    <a:pt x="2728468" y="35560"/>
                    <a:pt x="2719578" y="82550"/>
                  </a:cubicBezTo>
                  <a:close/>
                </a:path>
              </a:pathLst>
            </a:custGeom>
            <a:solidFill>
              <a:srgbClr val="5FC3DA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712642" y="3792271"/>
            <a:ext cx="615603" cy="607907"/>
          </a:xfrm>
          <a:custGeom>
            <a:avLst/>
            <a:gdLst/>
            <a:ahLst/>
            <a:cxnLst/>
            <a:rect l="l" t="t" r="r" b="b"/>
            <a:pathLst>
              <a:path w="615603" h="607907">
                <a:moveTo>
                  <a:pt x="0" y="0"/>
                </a:moveTo>
                <a:lnTo>
                  <a:pt x="615603" y="0"/>
                </a:lnTo>
                <a:lnTo>
                  <a:pt x="615603" y="607908"/>
                </a:lnTo>
                <a:lnTo>
                  <a:pt x="0" y="60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73746" y="5162179"/>
            <a:ext cx="693395" cy="661326"/>
          </a:xfrm>
          <a:custGeom>
            <a:avLst/>
            <a:gdLst/>
            <a:ahLst/>
            <a:cxnLst/>
            <a:rect l="l" t="t" r="r" b="b"/>
            <a:pathLst>
              <a:path w="693395" h="661326">
                <a:moveTo>
                  <a:pt x="0" y="0"/>
                </a:moveTo>
                <a:lnTo>
                  <a:pt x="693395" y="0"/>
                </a:lnTo>
                <a:lnTo>
                  <a:pt x="693395" y="661325"/>
                </a:lnTo>
                <a:lnTo>
                  <a:pt x="0" y="661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73746" y="6488866"/>
            <a:ext cx="647244" cy="703526"/>
          </a:xfrm>
          <a:custGeom>
            <a:avLst/>
            <a:gdLst/>
            <a:ahLst/>
            <a:cxnLst/>
            <a:rect l="l" t="t" r="r" b="b"/>
            <a:pathLst>
              <a:path w="647244" h="703526">
                <a:moveTo>
                  <a:pt x="0" y="0"/>
                </a:moveTo>
                <a:lnTo>
                  <a:pt x="647244" y="0"/>
                </a:lnTo>
                <a:lnTo>
                  <a:pt x="647244" y="703526"/>
                </a:lnTo>
                <a:lnTo>
                  <a:pt x="0" y="703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631282" y="7857754"/>
            <a:ext cx="732173" cy="552791"/>
          </a:xfrm>
          <a:custGeom>
            <a:avLst/>
            <a:gdLst/>
            <a:ahLst/>
            <a:cxnLst/>
            <a:rect l="l" t="t" r="r" b="b"/>
            <a:pathLst>
              <a:path w="732173" h="552791">
                <a:moveTo>
                  <a:pt x="0" y="0"/>
                </a:moveTo>
                <a:lnTo>
                  <a:pt x="732173" y="0"/>
                </a:lnTo>
                <a:lnTo>
                  <a:pt x="732173" y="552790"/>
                </a:lnTo>
                <a:lnTo>
                  <a:pt x="0" y="552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643763" y="9077294"/>
            <a:ext cx="677227" cy="700882"/>
          </a:xfrm>
          <a:custGeom>
            <a:avLst/>
            <a:gdLst/>
            <a:ahLst/>
            <a:cxnLst/>
            <a:rect l="l" t="t" r="r" b="b"/>
            <a:pathLst>
              <a:path w="677227" h="700882">
                <a:moveTo>
                  <a:pt x="0" y="0"/>
                </a:moveTo>
                <a:lnTo>
                  <a:pt x="677227" y="0"/>
                </a:lnTo>
                <a:lnTo>
                  <a:pt x="677227" y="700882"/>
                </a:lnTo>
                <a:lnTo>
                  <a:pt x="0" y="700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66211" y="1984819"/>
            <a:ext cx="14635172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68443" y="828321"/>
            <a:ext cx="319085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2600" y="3783418"/>
            <a:ext cx="1038225" cy="65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350">
                <a:solidFill>
                  <a:srgbClr val="B8AFDA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2600" y="3525291"/>
            <a:ext cx="1038225" cy="27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>
                <a:solidFill>
                  <a:srgbClr val="B8AFDA"/>
                </a:solidFill>
                <a:latin typeface="DM Sans"/>
                <a:ea typeface="DM Sans"/>
                <a:cs typeface="DM Sans"/>
                <a:sym typeface="DM Sans"/>
              </a:rPr>
              <a:t>STAGE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95575" y="4839741"/>
            <a:ext cx="1038225" cy="27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>
                <a:solidFill>
                  <a:srgbClr val="FEC460"/>
                </a:solidFill>
                <a:latin typeface="DM Sans"/>
                <a:ea typeface="DM Sans"/>
                <a:cs typeface="DM Sans"/>
                <a:sym typeface="DM Sans"/>
              </a:rPr>
              <a:t>STAGE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9025" y="6154191"/>
            <a:ext cx="1038225" cy="27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>
                <a:solidFill>
                  <a:srgbClr val="C1CEBE"/>
                </a:solidFill>
                <a:latin typeface="DM Sans"/>
                <a:ea typeface="DM Sans"/>
                <a:cs typeface="DM Sans"/>
                <a:sym typeface="DM Sans"/>
              </a:rPr>
              <a:t>STAGE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72000" y="7478166"/>
            <a:ext cx="1038225" cy="27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>
                <a:solidFill>
                  <a:srgbClr val="D3CECB"/>
                </a:solidFill>
                <a:latin typeface="DM Sans"/>
                <a:ea typeface="DM Sans"/>
                <a:cs typeface="DM Sans"/>
                <a:sym typeface="DM Sans"/>
              </a:rPr>
              <a:t>STAGE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86400" y="8811666"/>
            <a:ext cx="1038225" cy="27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>
                <a:solidFill>
                  <a:srgbClr val="5FC3DA"/>
                </a:solidFill>
                <a:latin typeface="DM Sans"/>
                <a:ea typeface="DM Sans"/>
                <a:cs typeface="DM Sans"/>
                <a:sym typeface="DM Sans"/>
              </a:rPr>
              <a:t>STAGE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5575" y="5097868"/>
            <a:ext cx="1038225" cy="65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350">
                <a:solidFill>
                  <a:srgbClr val="FEC460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29025" y="6412318"/>
            <a:ext cx="1038225" cy="65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350">
                <a:solidFill>
                  <a:srgbClr val="C1CEBE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2000" y="7736293"/>
            <a:ext cx="1038225" cy="65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350">
                <a:solidFill>
                  <a:srgbClr val="D3CECB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6400" y="9060268"/>
            <a:ext cx="1038225" cy="65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350">
                <a:solidFill>
                  <a:srgbClr val="5FC3DA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11286" y="3556264"/>
            <a:ext cx="3195638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Edge Layer / Data Collection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01886" y="4870714"/>
            <a:ext cx="297656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 &amp; Data Processing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25811" y="6185164"/>
            <a:ext cx="2562225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Database Architecture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02111" y="7699639"/>
            <a:ext cx="2352675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11736" y="8833114"/>
            <a:ext cx="277708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Open Data &amp; ML Integration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73100" y="3596075"/>
            <a:ext cx="3907553" cy="10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FBF7F4"/>
                </a:solidFill>
                <a:latin typeface="Canva Sans"/>
                <a:ea typeface="Canva Sans"/>
                <a:cs typeface="Canva Sans"/>
                <a:sym typeface="Canva Sans"/>
              </a:rPr>
              <a:t>Weather stations on cellular towers use ESP8266/Arduino to collect and transmit local sensor data.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77825" y="5085979"/>
            <a:ext cx="3723557" cy="10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FBF7F4"/>
                </a:solidFill>
                <a:latin typeface="Canva Sans"/>
                <a:ea typeface="Canva Sans"/>
                <a:cs typeface="Canva Sans"/>
                <a:sym typeface="Canva Sans"/>
              </a:rPr>
              <a:t>Python backend receives, cleans, and processes incoming data in real-time.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45243" y="6353932"/>
            <a:ext cx="4156140" cy="10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FBF7F4"/>
                </a:solidFill>
                <a:latin typeface="Canva Sans"/>
                <a:ea typeface="Canva Sans"/>
                <a:cs typeface="Canva Sans"/>
                <a:sym typeface="Canva Sans"/>
              </a:rPr>
              <a:t>Data is stored in a time-stamped, location-indexed format for fast retrieval and analysis.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34850" y="7657729"/>
            <a:ext cx="4112927" cy="10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FBF7F4"/>
                </a:solidFill>
                <a:latin typeface="Canva Sans"/>
                <a:ea typeface="Canva Sans"/>
                <a:cs typeface="Canva Sans"/>
                <a:sym typeface="Canva Sans"/>
              </a:rPr>
              <a:t>A web app shows live weather data and maps from nearby towers with intuitive charts.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620500" y="8943604"/>
            <a:ext cx="4456593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99">
                <a:solidFill>
                  <a:srgbClr val="FBF7F4"/>
                </a:solidFill>
                <a:latin typeface="Canva Sans"/>
                <a:ea typeface="Canva Sans"/>
                <a:cs typeface="Canva Sans"/>
                <a:sym typeface="Canva Sans"/>
              </a:rPr>
              <a:t>Open-source access allows ML enthusiasts to use the data for model training and insights.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22" b="-129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6601" y="0"/>
            <a:ext cx="18601202" cy="1966968"/>
          </a:xfrm>
          <a:custGeom>
            <a:avLst/>
            <a:gdLst/>
            <a:ahLst/>
            <a:cxnLst/>
            <a:rect l="l" t="t" r="r" b="b"/>
            <a:pathLst>
              <a:path w="18601202" h="1966968">
                <a:moveTo>
                  <a:pt x="0" y="0"/>
                </a:moveTo>
                <a:lnTo>
                  <a:pt x="18601202" y="0"/>
                </a:lnTo>
                <a:lnTo>
                  <a:pt x="18601202" y="1966968"/>
                </a:lnTo>
                <a:lnTo>
                  <a:pt x="0" y="196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-12684" r="-12684" b="-1800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575073"/>
            <a:ext cx="10536064" cy="8833554"/>
          </a:xfrm>
          <a:custGeom>
            <a:avLst/>
            <a:gdLst/>
            <a:ahLst/>
            <a:cxnLst/>
            <a:rect l="l" t="t" r="r" b="b"/>
            <a:pathLst>
              <a:path w="10536064" h="8833554">
                <a:moveTo>
                  <a:pt x="0" y="0"/>
                </a:moveTo>
                <a:lnTo>
                  <a:pt x="10536064" y="0"/>
                </a:lnTo>
                <a:lnTo>
                  <a:pt x="10536064" y="8833553"/>
                </a:lnTo>
                <a:lnTo>
                  <a:pt x="0" y="883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-18237" t="-2093" r="-2295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683" y="1881243"/>
            <a:ext cx="15149902" cy="7972636"/>
          </a:xfrm>
          <a:custGeom>
            <a:avLst/>
            <a:gdLst/>
            <a:ahLst/>
            <a:cxnLst/>
            <a:rect l="l" t="t" r="r" b="b"/>
            <a:pathLst>
              <a:path w="15149902" h="7972636">
                <a:moveTo>
                  <a:pt x="0" y="0"/>
                </a:moveTo>
                <a:lnTo>
                  <a:pt x="15149902" y="0"/>
                </a:lnTo>
                <a:lnTo>
                  <a:pt x="15149902" y="7972636"/>
                </a:lnTo>
                <a:lnTo>
                  <a:pt x="0" y="797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216519" y="6473825"/>
            <a:ext cx="6071481" cy="3588895"/>
            <a:chOff x="0" y="0"/>
            <a:chExt cx="1599073" cy="945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9073" cy="945223"/>
            </a:xfrm>
            <a:custGeom>
              <a:avLst/>
              <a:gdLst/>
              <a:ahLst/>
              <a:cxnLst/>
              <a:rect l="l" t="t" r="r" b="b"/>
              <a:pathLst>
                <a:path w="1599073" h="945223">
                  <a:moveTo>
                    <a:pt x="65032" y="0"/>
                  </a:moveTo>
                  <a:lnTo>
                    <a:pt x="1534041" y="0"/>
                  </a:lnTo>
                  <a:cubicBezTo>
                    <a:pt x="1551289" y="0"/>
                    <a:pt x="1567830" y="6852"/>
                    <a:pt x="1580026" y="19047"/>
                  </a:cubicBezTo>
                  <a:cubicBezTo>
                    <a:pt x="1592222" y="31243"/>
                    <a:pt x="1599073" y="47784"/>
                    <a:pt x="1599073" y="65032"/>
                  </a:cubicBezTo>
                  <a:lnTo>
                    <a:pt x="1599073" y="880192"/>
                  </a:lnTo>
                  <a:cubicBezTo>
                    <a:pt x="1599073" y="897439"/>
                    <a:pt x="1592222" y="913980"/>
                    <a:pt x="1580026" y="926176"/>
                  </a:cubicBezTo>
                  <a:cubicBezTo>
                    <a:pt x="1567830" y="938372"/>
                    <a:pt x="1551289" y="945223"/>
                    <a:pt x="1534041" y="945223"/>
                  </a:cubicBezTo>
                  <a:lnTo>
                    <a:pt x="65032" y="945223"/>
                  </a:lnTo>
                  <a:cubicBezTo>
                    <a:pt x="47784" y="945223"/>
                    <a:pt x="31243" y="938372"/>
                    <a:pt x="19047" y="926176"/>
                  </a:cubicBezTo>
                  <a:cubicBezTo>
                    <a:pt x="6852" y="913980"/>
                    <a:pt x="0" y="897439"/>
                    <a:pt x="0" y="880192"/>
                  </a:cubicBezTo>
                  <a:lnTo>
                    <a:pt x="0" y="65032"/>
                  </a:lnTo>
                  <a:cubicBezTo>
                    <a:pt x="0" y="47784"/>
                    <a:pt x="6852" y="31243"/>
                    <a:pt x="19047" y="19047"/>
                  </a:cubicBezTo>
                  <a:cubicBezTo>
                    <a:pt x="31243" y="6852"/>
                    <a:pt x="47784" y="0"/>
                    <a:pt x="65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B56FF">
                    <a:alpha val="100000"/>
                  </a:srgbClr>
                </a:gs>
                <a:gs pos="50000">
                  <a:srgbClr val="B5FF88">
                    <a:alpha val="100000"/>
                  </a:srgbClr>
                </a:gs>
                <a:gs pos="100000">
                  <a:srgbClr val="00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99073" cy="992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301056" y="6521275"/>
            <a:ext cx="5902407" cy="3541444"/>
          </a:xfrm>
          <a:custGeom>
            <a:avLst/>
            <a:gdLst/>
            <a:ahLst/>
            <a:cxnLst/>
            <a:rect l="l" t="t" r="r" b="b"/>
            <a:pathLst>
              <a:path w="5902407" h="3541444">
                <a:moveTo>
                  <a:pt x="0" y="0"/>
                </a:moveTo>
                <a:lnTo>
                  <a:pt x="5902407" y="0"/>
                </a:lnTo>
                <a:lnTo>
                  <a:pt x="5902407" y="3541445"/>
                </a:lnTo>
                <a:lnTo>
                  <a:pt x="0" y="3541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9434" y="529952"/>
            <a:ext cx="17296172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010005"/>
                </a:solidFill>
                <a:latin typeface="Mokoto"/>
                <a:ea typeface="Mokoto"/>
                <a:cs typeface="Mokoto"/>
                <a:sym typeface="Mokoto"/>
              </a:rPr>
              <a:t>Statistics AND ANALYSIS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869" y="2642608"/>
            <a:ext cx="2372085" cy="52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Agriculture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6269" y="2599872"/>
            <a:ext cx="8018395" cy="80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sz="1994" b="1" spc="-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Sensors monitor temperature (25°C avg) and rainfall (50 mm/30 days), optimizing irrigation and saving 20-30% water costs.</a:t>
            </a:r>
          </a:p>
          <a:p>
            <a:pPr algn="l">
              <a:lnSpc>
                <a:spcPts val="1994"/>
              </a:lnSpc>
              <a:spcBef>
                <a:spcPct val="0"/>
              </a:spcBef>
            </a:pPr>
            <a:endParaRPr lang="en-US" sz="1994" b="1" spc="-59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839" y="4132646"/>
            <a:ext cx="3189089" cy="52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Electricity Grids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839" y="5632414"/>
            <a:ext cx="2872511" cy="72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Disaster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101" y="7283099"/>
            <a:ext cx="3809089" cy="52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Renewable Energy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2114" y="8841709"/>
            <a:ext cx="1732062" cy="52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Aviation: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44128" y="4237421"/>
            <a:ext cx="11199745" cy="80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sz="1994" b="1" spc="-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Smart sensors detect faults (e.g., wind &gt;60 km/h), reducing outage times by 30-50% and saving $12M/storm.</a:t>
            </a:r>
          </a:p>
          <a:p>
            <a:pPr algn="l">
              <a:lnSpc>
                <a:spcPts val="1994"/>
              </a:lnSpc>
              <a:spcBef>
                <a:spcPct val="0"/>
              </a:spcBef>
            </a:pPr>
            <a:endParaRPr lang="en-US" sz="1994" b="1" spc="-59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13078" y="5727664"/>
            <a:ext cx="8342245" cy="80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sz="1994" b="1" spc="-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Rainfall sensors (&gt;50 mm/hr) trigger flood alerts, enhancing response and saving lives/property.</a:t>
            </a:r>
          </a:p>
          <a:p>
            <a:pPr algn="l">
              <a:lnSpc>
                <a:spcPts val="1994"/>
              </a:lnSpc>
              <a:spcBef>
                <a:spcPct val="0"/>
              </a:spcBef>
            </a:pPr>
            <a:endParaRPr lang="en-US" sz="1994" b="1" spc="-59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22728" y="7318899"/>
            <a:ext cx="7204876" cy="80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sz="1994" b="1" spc="-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Solar radiation sensors (5 kWh/m²/day) predict output, boosting efficiency by 20-30%.</a:t>
            </a:r>
          </a:p>
          <a:p>
            <a:pPr algn="l">
              <a:lnSpc>
                <a:spcPts val="1994"/>
              </a:lnSpc>
              <a:spcBef>
                <a:spcPct val="0"/>
              </a:spcBef>
            </a:pPr>
            <a:endParaRPr lang="en-US" sz="1994" b="1" spc="-59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84344" y="8880544"/>
            <a:ext cx="7675495" cy="55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sz="1994" b="1" spc="-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Wind and temperature sensors ensure safe flight planning, reducing turbulence risks by 40%.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 t="-13817" b="-1381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653877" y="3417982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9025522" y="3991838"/>
            <a:ext cx="825654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7737577" y="6152691"/>
            <a:ext cx="2113598" cy="35537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917131" y="5530313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AutoShape 8"/>
          <p:cNvSpPr/>
          <p:nvPr/>
        </p:nvSpPr>
        <p:spPr>
          <a:xfrm>
            <a:off x="9025522" y="8705644"/>
            <a:ext cx="787554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7417193" y="8068176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60387" y="7077894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AutoShape 11"/>
          <p:cNvSpPr/>
          <p:nvPr/>
        </p:nvSpPr>
        <p:spPr>
          <a:xfrm>
            <a:off x="9803551" y="4769495"/>
            <a:ext cx="2031218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10260387" y="4195639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AutoShape 13"/>
          <p:cNvSpPr/>
          <p:nvPr/>
        </p:nvSpPr>
        <p:spPr>
          <a:xfrm flipV="1">
            <a:off x="9827363" y="3991838"/>
            <a:ext cx="0" cy="4737619"/>
          </a:xfrm>
          <a:prstGeom prst="line">
            <a:avLst/>
          </a:prstGeom>
          <a:ln w="2857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803551" y="7582964"/>
            <a:ext cx="1740915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oval" w="lg" len="lg"/>
          </a:ln>
        </p:spPr>
      </p:sp>
      <p:grpSp>
        <p:nvGrpSpPr>
          <p:cNvPr id="15" name="Group 15"/>
          <p:cNvGrpSpPr/>
          <p:nvPr/>
        </p:nvGrpSpPr>
        <p:grpSpPr>
          <a:xfrm>
            <a:off x="7807763" y="3295492"/>
            <a:ext cx="1537008" cy="1392690"/>
            <a:chOff x="0" y="0"/>
            <a:chExt cx="2550919" cy="2311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482587" y="3977550"/>
            <a:ext cx="1537008" cy="1392690"/>
            <a:chOff x="0" y="0"/>
            <a:chExt cx="2550919" cy="2311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196013" y="5456346"/>
            <a:ext cx="1537008" cy="1392690"/>
            <a:chOff x="0" y="0"/>
            <a:chExt cx="2550919" cy="2311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682768" y="8047575"/>
            <a:ext cx="1537008" cy="1392690"/>
            <a:chOff x="0" y="0"/>
            <a:chExt cx="2550919" cy="2311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82587" y="6872331"/>
            <a:ext cx="1537008" cy="1392690"/>
            <a:chOff x="0" y="0"/>
            <a:chExt cx="2550919" cy="2311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8193221" y="3579405"/>
            <a:ext cx="766093" cy="824865"/>
          </a:xfrm>
          <a:custGeom>
            <a:avLst/>
            <a:gdLst/>
            <a:ahLst/>
            <a:cxnLst/>
            <a:rect l="l" t="t" r="r" b="b"/>
            <a:pathLst>
              <a:path w="766093" h="824865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520653" y="5708827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068225" y="8360873"/>
            <a:ext cx="766093" cy="766093"/>
          </a:xfrm>
          <a:custGeom>
            <a:avLst/>
            <a:gdLst/>
            <a:ahLst/>
            <a:cxnLst/>
            <a:rect l="l" t="t" r="r" b="b"/>
            <a:pathLst>
              <a:path w="766093" h="766093">
                <a:moveTo>
                  <a:pt x="0" y="0"/>
                </a:moveTo>
                <a:lnTo>
                  <a:pt x="766093" y="0"/>
                </a:lnTo>
                <a:lnTo>
                  <a:pt x="766093" y="766094"/>
                </a:lnTo>
                <a:lnTo>
                  <a:pt x="0" y="7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814046" y="4267989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841182" y="7127321"/>
            <a:ext cx="819817" cy="882711"/>
          </a:xfrm>
          <a:custGeom>
            <a:avLst/>
            <a:gdLst/>
            <a:ahLst/>
            <a:cxnLst/>
            <a:rect l="l" t="t" r="r" b="b"/>
            <a:pathLst>
              <a:path w="819817" h="882711">
                <a:moveTo>
                  <a:pt x="0" y="0"/>
                </a:moveTo>
                <a:lnTo>
                  <a:pt x="819818" y="0"/>
                </a:lnTo>
                <a:lnTo>
                  <a:pt x="819818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95687" y="1787341"/>
            <a:ext cx="15346194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impact &amp; benefits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68443" y="828321"/>
            <a:ext cx="319085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B8AFD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3051077"/>
            <a:ext cx="6625177" cy="43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8"/>
              </a:lnSpc>
              <a:spcBef>
                <a:spcPct val="0"/>
              </a:spcBef>
            </a:pPr>
            <a:r>
              <a:rPr lang="en-US" sz="2978" b="1" spc="-8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Enhanced Precision &amp; Preparedness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7804" y="3609978"/>
            <a:ext cx="6449398" cy="109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001"/>
              </a:lnSpc>
              <a:spcBef>
                <a:spcPct val="0"/>
              </a:spcBef>
            </a:pPr>
            <a:r>
              <a:rPr lang="en-US" sz="2001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People can better prepare for rain, storms, or temperature swings, improving daily life convenience and safety.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56024" y="3931944"/>
            <a:ext cx="49556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 b="1" spc="-96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Disaster Risk Reduction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56024" y="4735808"/>
            <a:ext cx="5114566" cy="86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2053" b="1" spc="-6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Helps governments and agencies mobilize resources and issue targeted alerts, reducing damage and response time.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5502452"/>
            <a:ext cx="50729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 b="1" spc="-96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Agricultural Advantages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7804" y="6189706"/>
            <a:ext cx="6312904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Farmers can:</a:t>
            </a:r>
          </a:p>
          <a:p>
            <a:pPr marL="431801" lvl="1" indent="-215900" algn="l">
              <a:lnSpc>
                <a:spcPts val="2000"/>
              </a:lnSpc>
              <a:buFont typeface="Arial"/>
              <a:buChar char="•"/>
            </a:pPr>
            <a:r>
              <a:rPr lang="en-US" sz="2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Optimize irrigation based on upcoming rain.</a:t>
            </a:r>
          </a:p>
          <a:p>
            <a:pPr marL="431801" lvl="1" indent="-215900" algn="l">
              <a:lnSpc>
                <a:spcPts val="2000"/>
              </a:lnSpc>
              <a:buFont typeface="Arial"/>
              <a:buChar char="•"/>
            </a:pPr>
            <a:r>
              <a:rPr lang="en-US" sz="2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Choose planting/harvesting times more effectively.</a:t>
            </a:r>
          </a:p>
          <a:p>
            <a:pPr marL="431801" lvl="1" indent="-215900" algn="l">
              <a:lnSpc>
                <a:spcPts val="2000"/>
              </a:lnSpc>
              <a:buFont typeface="Arial"/>
              <a:buChar char="•"/>
            </a:pPr>
            <a:r>
              <a:rPr lang="en-US" sz="2000" b="1" spc="-6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Prevent crop loss due to unanticipated frost, storms, or pests (which are weather-related).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64788" y="6929481"/>
            <a:ext cx="51145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 b="1" spc="-96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Smart Grid Management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56024" y="7611539"/>
            <a:ext cx="5476775" cy="136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528" lvl="1" indent="-208264" algn="just">
              <a:lnSpc>
                <a:spcPts val="1929"/>
              </a:lnSpc>
              <a:buFont typeface="Arial"/>
              <a:buChar char="•"/>
            </a:pPr>
            <a:r>
              <a:rPr lang="en-US" sz="1929" b="1" spc="-5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Helps balance electricity supply and demand in real time by predicting peak usage periods</a:t>
            </a:r>
          </a:p>
          <a:p>
            <a:pPr marL="416528" lvl="1" indent="-208264" algn="l">
              <a:lnSpc>
                <a:spcPts val="1929"/>
              </a:lnSpc>
              <a:buFont typeface="Arial"/>
              <a:buChar char="•"/>
            </a:pPr>
            <a:r>
              <a:rPr lang="en-US" sz="1929" b="1" spc="-5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Enables demand-side management—utilities can prompt customers to reduce usage when needed.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83696" y="8221457"/>
            <a:ext cx="44789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 b="1" spc="-96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5. Better Travel Planning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7804" y="8815182"/>
            <a:ext cx="6312904" cy="115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136" lvl="1" indent="-224068" algn="l">
              <a:lnSpc>
                <a:spcPts val="2075"/>
              </a:lnSpc>
              <a:buFont typeface="Arial"/>
              <a:buChar char="•"/>
            </a:pPr>
            <a:r>
              <a:rPr lang="en-US" sz="2075" b="1" spc="-6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Tourists can choose the best times to visit destinations based on accurate local weather.</a:t>
            </a:r>
          </a:p>
          <a:p>
            <a:pPr marL="448136" lvl="1" indent="-224068" algn="l">
              <a:lnSpc>
                <a:spcPts val="2075"/>
              </a:lnSpc>
              <a:buFont typeface="Arial"/>
              <a:buChar char="•"/>
            </a:pPr>
            <a:r>
              <a:rPr lang="en-US" sz="2075" b="1" spc="-6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Helps avoid cancellations and discomfort due to rain, storms, or extreme heat.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6060" y="241112"/>
            <a:ext cx="14351487" cy="70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485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B’  implementation plan</a:t>
            </a:r>
          </a:p>
        </p:txBody>
      </p:sp>
      <p:sp>
        <p:nvSpPr>
          <p:cNvPr id="4" name="AutoShape 4"/>
          <p:cNvSpPr/>
          <p:nvPr/>
        </p:nvSpPr>
        <p:spPr>
          <a:xfrm>
            <a:off x="14811391" y="887784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013420" y="1296633"/>
          <a:ext cx="15988828" cy="8412478"/>
        </p:xfrm>
        <a:graphic>
          <a:graphicData uri="http://schemas.openxmlformats.org/drawingml/2006/table">
            <a:tbl>
              <a:tblPr/>
              <a:tblGrid>
                <a:gridCol w="15988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8774">
                <a:tc>
                  <a:txBody>
                    <a:bodyPr/>
                    <a:lstStyle/>
                    <a:p>
                      <a:pPr algn="l">
                        <a:lnSpc>
                          <a:spcPts val="2766"/>
                        </a:lnSpc>
                        <a:defRPr/>
                      </a:pPr>
                      <a:endParaRPr lang="en-US" sz="1100"/>
                    </a:p>
                  </a:txBody>
                  <a:tcPr marL="171101" marR="171101" marT="171101" marB="171101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314">
                <a:tc>
                  <a:txBody>
                    <a:bodyPr/>
                    <a:lstStyle/>
                    <a:p>
                      <a:pPr algn="l">
                        <a:lnSpc>
                          <a:spcPts val="2766"/>
                        </a:lnSpc>
                        <a:defRPr/>
                      </a:pPr>
                      <a:endParaRPr lang="en-US" sz="1100"/>
                    </a:p>
                  </a:txBody>
                  <a:tcPr marL="171101" marR="171101" marT="171101" marB="171101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3943">
                <a:tc>
                  <a:txBody>
                    <a:bodyPr/>
                    <a:lstStyle/>
                    <a:p>
                      <a:pPr algn="l">
                        <a:lnSpc>
                          <a:spcPts val="2766"/>
                        </a:lnSpc>
                        <a:defRPr/>
                      </a:pPr>
                      <a:endParaRPr lang="en-US" sz="1100"/>
                    </a:p>
                  </a:txBody>
                  <a:tcPr marL="171101" marR="171101" marT="171101" marB="171101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8747">
                <a:tc>
                  <a:txBody>
                    <a:bodyPr/>
                    <a:lstStyle/>
                    <a:p>
                      <a:pPr algn="l">
                        <a:lnSpc>
                          <a:spcPts val="2766"/>
                        </a:lnSpc>
                        <a:defRPr/>
                      </a:pPr>
                      <a:endParaRPr lang="en-US" sz="1100"/>
                    </a:p>
                  </a:txBody>
                  <a:tcPr marL="171101" marR="171101" marT="171101" marB="171101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B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9700">
                <a:tc>
                  <a:txBody>
                    <a:bodyPr/>
                    <a:lstStyle/>
                    <a:p>
                      <a:pPr algn="l">
                        <a:lnSpc>
                          <a:spcPts val="2771"/>
                        </a:lnSpc>
                        <a:defRPr/>
                      </a:pPr>
                      <a:endParaRPr lang="en-US" sz="1100"/>
                    </a:p>
                  </a:txBody>
                  <a:tcPr marL="171101" marR="171101" marT="171101" marB="171101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028700" y="1479511"/>
            <a:ext cx="1273262" cy="1481614"/>
            <a:chOff x="0" y="0"/>
            <a:chExt cx="1697682" cy="197548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62437" y="3151625"/>
            <a:ext cx="1273262" cy="1481614"/>
            <a:chOff x="0" y="0"/>
            <a:chExt cx="1697682" cy="197548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62437" y="6495852"/>
            <a:ext cx="1273262" cy="1481614"/>
            <a:chOff x="0" y="0"/>
            <a:chExt cx="1697682" cy="197548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062437" y="8227498"/>
            <a:ext cx="1273262" cy="1481614"/>
            <a:chOff x="0" y="0"/>
            <a:chExt cx="1697682" cy="197548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062437" y="4823739"/>
            <a:ext cx="1273262" cy="1481614"/>
            <a:chOff x="0" y="0"/>
            <a:chExt cx="1697682" cy="197548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2384225" y="1479511"/>
            <a:ext cx="3034700" cy="857303"/>
          </a:xfrm>
          <a:custGeom>
            <a:avLst/>
            <a:gdLst/>
            <a:ahLst/>
            <a:cxnLst/>
            <a:rect l="l" t="t" r="r" b="b"/>
            <a:pathLst>
              <a:path w="3034700" h="857303">
                <a:moveTo>
                  <a:pt x="0" y="0"/>
                </a:moveTo>
                <a:lnTo>
                  <a:pt x="3034700" y="0"/>
                </a:lnTo>
                <a:lnTo>
                  <a:pt x="3034700" y="857303"/>
                </a:lnTo>
                <a:lnTo>
                  <a:pt x="0" y="857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2384225" y="3307703"/>
            <a:ext cx="3034700" cy="857303"/>
          </a:xfrm>
          <a:custGeom>
            <a:avLst/>
            <a:gdLst/>
            <a:ahLst/>
            <a:cxnLst/>
            <a:rect l="l" t="t" r="r" b="b"/>
            <a:pathLst>
              <a:path w="3034700" h="857303">
                <a:moveTo>
                  <a:pt x="0" y="0"/>
                </a:moveTo>
                <a:lnTo>
                  <a:pt x="3034700" y="0"/>
                </a:lnTo>
                <a:lnTo>
                  <a:pt x="3034700" y="857302"/>
                </a:lnTo>
                <a:lnTo>
                  <a:pt x="0" y="85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74226" y="1924405"/>
            <a:ext cx="582209" cy="591826"/>
          </a:xfrm>
          <a:custGeom>
            <a:avLst/>
            <a:gdLst/>
            <a:ahLst/>
            <a:cxnLst/>
            <a:rect l="l" t="t" r="r" b="b"/>
            <a:pathLst>
              <a:path w="582209" h="591826">
                <a:moveTo>
                  <a:pt x="0" y="0"/>
                </a:moveTo>
                <a:lnTo>
                  <a:pt x="582210" y="0"/>
                </a:lnTo>
                <a:lnTo>
                  <a:pt x="582210" y="591826"/>
                </a:lnTo>
                <a:lnTo>
                  <a:pt x="0" y="59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415846" y="5116772"/>
            <a:ext cx="597575" cy="895548"/>
          </a:xfrm>
          <a:custGeom>
            <a:avLst/>
            <a:gdLst/>
            <a:ahLst/>
            <a:cxnLst/>
            <a:rect l="l" t="t" r="r" b="b"/>
            <a:pathLst>
              <a:path w="597575" h="895548">
                <a:moveTo>
                  <a:pt x="0" y="0"/>
                </a:moveTo>
                <a:lnTo>
                  <a:pt x="597574" y="0"/>
                </a:lnTo>
                <a:lnTo>
                  <a:pt x="597574" y="895547"/>
                </a:lnTo>
                <a:lnTo>
                  <a:pt x="0" y="89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180294" y="3480661"/>
            <a:ext cx="970074" cy="857303"/>
          </a:xfrm>
          <a:custGeom>
            <a:avLst/>
            <a:gdLst/>
            <a:ahLst/>
            <a:cxnLst/>
            <a:rect l="l" t="t" r="r" b="b"/>
            <a:pathLst>
              <a:path w="970074" h="857303">
                <a:moveTo>
                  <a:pt x="0" y="0"/>
                </a:moveTo>
                <a:lnTo>
                  <a:pt x="970074" y="0"/>
                </a:lnTo>
                <a:lnTo>
                  <a:pt x="970074" y="857303"/>
                </a:lnTo>
                <a:lnTo>
                  <a:pt x="0" y="8573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08373" y="6829227"/>
            <a:ext cx="841995" cy="841995"/>
          </a:xfrm>
          <a:custGeom>
            <a:avLst/>
            <a:gdLst/>
            <a:ahLst/>
            <a:cxnLst/>
            <a:rect l="l" t="t" r="r" b="b"/>
            <a:pathLst>
              <a:path w="841995" h="841995">
                <a:moveTo>
                  <a:pt x="0" y="0"/>
                </a:moveTo>
                <a:lnTo>
                  <a:pt x="841995" y="0"/>
                </a:lnTo>
                <a:lnTo>
                  <a:pt x="841995" y="841995"/>
                </a:lnTo>
                <a:lnTo>
                  <a:pt x="0" y="8419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93350" y="8501341"/>
            <a:ext cx="872040" cy="895548"/>
          </a:xfrm>
          <a:custGeom>
            <a:avLst/>
            <a:gdLst/>
            <a:ahLst/>
            <a:cxnLst/>
            <a:rect l="l" t="t" r="r" b="b"/>
            <a:pathLst>
              <a:path w="872040" h="895548">
                <a:moveTo>
                  <a:pt x="0" y="0"/>
                </a:moveTo>
                <a:lnTo>
                  <a:pt x="872040" y="0"/>
                </a:lnTo>
                <a:lnTo>
                  <a:pt x="872040" y="895548"/>
                </a:lnTo>
                <a:lnTo>
                  <a:pt x="0" y="8955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5028788" y="442362"/>
            <a:ext cx="2973460" cy="43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81"/>
              </a:lnSpc>
              <a:spcBef>
                <a:spcPct val="0"/>
              </a:spcBef>
            </a:pPr>
            <a:r>
              <a:rPr lang="en-US" sz="2981" b="1" spc="-8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08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15846" y="83542"/>
            <a:ext cx="680428" cy="85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1"/>
              </a:lnSpc>
              <a:spcBef>
                <a:spcPct val="0"/>
              </a:spcBef>
            </a:pPr>
            <a:r>
              <a:rPr lang="en-US" sz="5831" b="1" spc="-174">
                <a:solidFill>
                  <a:srgbClr val="00B5F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41347" y="49613"/>
            <a:ext cx="256836" cy="56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sz="3846" b="1" spc="-115">
                <a:solidFill>
                  <a:srgbClr val="00B5F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376560" y="1695850"/>
            <a:ext cx="2874901" cy="58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3099" b="1" spc="-92">
                <a:solidFill>
                  <a:srgbClr val="231F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Blueprinting</a:t>
            </a:r>
          </a:p>
          <a:p>
            <a:pPr algn="ctr">
              <a:lnSpc>
                <a:spcPts val="1293"/>
              </a:lnSpc>
              <a:spcBef>
                <a:spcPct val="0"/>
              </a:spcBef>
            </a:pPr>
            <a:endParaRPr lang="en-US" sz="3099" b="1" spc="-92">
              <a:solidFill>
                <a:srgbClr val="231F2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886133" y="3479820"/>
            <a:ext cx="4030884" cy="44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  <a:spcBef>
                <a:spcPct val="0"/>
              </a:spcBef>
            </a:pPr>
            <a:r>
              <a:rPr lang="en-US" sz="3098" b="1" spc="-9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Broadcasting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384225" y="5241330"/>
            <a:ext cx="3109298" cy="857303"/>
            <a:chOff x="0" y="0"/>
            <a:chExt cx="4145731" cy="1143070"/>
          </a:xfrm>
        </p:grpSpPr>
        <p:sp>
          <p:nvSpPr>
            <p:cNvPr id="54" name="Freeform 54"/>
            <p:cNvSpPr/>
            <p:nvPr/>
          </p:nvSpPr>
          <p:spPr>
            <a:xfrm>
              <a:off x="99464" y="0"/>
              <a:ext cx="4046266" cy="1143070"/>
            </a:xfrm>
            <a:custGeom>
              <a:avLst/>
              <a:gdLst/>
              <a:ahLst/>
              <a:cxnLst/>
              <a:rect l="l" t="t" r="r" b="b"/>
              <a:pathLst>
                <a:path w="4046266" h="1143070">
                  <a:moveTo>
                    <a:pt x="0" y="0"/>
                  </a:moveTo>
                  <a:lnTo>
                    <a:pt x="4046267" y="0"/>
                  </a:lnTo>
                  <a:lnTo>
                    <a:pt x="4046267" y="1143070"/>
                  </a:lnTo>
                  <a:lnTo>
                    <a:pt x="0" y="1143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0" y="164655"/>
              <a:ext cx="4046266" cy="6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spc="-96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 Bonding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2031848" y="8587066"/>
            <a:ext cx="3960581" cy="857303"/>
            <a:chOff x="0" y="0"/>
            <a:chExt cx="5280775" cy="1143070"/>
          </a:xfrm>
        </p:grpSpPr>
        <p:sp>
          <p:nvSpPr>
            <p:cNvPr id="57" name="Freeform 57"/>
            <p:cNvSpPr/>
            <p:nvPr/>
          </p:nvSpPr>
          <p:spPr>
            <a:xfrm>
              <a:off x="510721" y="0"/>
              <a:ext cx="4046266" cy="1143070"/>
            </a:xfrm>
            <a:custGeom>
              <a:avLst/>
              <a:gdLst/>
              <a:ahLst/>
              <a:cxnLst/>
              <a:rect l="l" t="t" r="r" b="b"/>
              <a:pathLst>
                <a:path w="4046266" h="1143070">
                  <a:moveTo>
                    <a:pt x="0" y="0"/>
                  </a:moveTo>
                  <a:lnTo>
                    <a:pt x="4046267" y="0"/>
                  </a:lnTo>
                  <a:lnTo>
                    <a:pt x="4046267" y="1143070"/>
                  </a:lnTo>
                  <a:lnTo>
                    <a:pt x="0" y="1143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231375"/>
              <a:ext cx="5280775" cy="61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</a:pPr>
              <a:r>
                <a:rPr lang="en-US" sz="3098" b="1" spc="-9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Briefing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475270" y="6936833"/>
            <a:ext cx="3073738" cy="857303"/>
            <a:chOff x="0" y="0"/>
            <a:chExt cx="4098318" cy="114307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046266" cy="1143070"/>
            </a:xfrm>
            <a:custGeom>
              <a:avLst/>
              <a:gdLst/>
              <a:ahLst/>
              <a:cxnLst/>
              <a:rect l="l" t="t" r="r" b="b"/>
              <a:pathLst>
                <a:path w="4046266" h="1143070">
                  <a:moveTo>
                    <a:pt x="0" y="0"/>
                  </a:moveTo>
                  <a:lnTo>
                    <a:pt x="4046266" y="0"/>
                  </a:lnTo>
                  <a:lnTo>
                    <a:pt x="4046266" y="1143070"/>
                  </a:lnTo>
                  <a:lnTo>
                    <a:pt x="0" y="1143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52051" y="277318"/>
              <a:ext cx="4046266" cy="6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spc="-96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Base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5549008" y="1588910"/>
            <a:ext cx="12267728" cy="7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  <a:spcBef>
                <a:spcPct val="0"/>
              </a:spcBef>
            </a:pPr>
            <a:r>
              <a:rPr lang="en-US" sz="2527" b="1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developed a working prototype using ESP8266/Arduino, DHT11, and essential sensors to validate hardware functionality and data flow.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549008" y="3460770"/>
            <a:ext cx="12267728" cy="7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  <a:spcBef>
                <a:spcPct val="0"/>
              </a:spcBef>
            </a:pPr>
            <a:r>
              <a:rPr lang="en-US" sz="2527" b="1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Deployed functional weather stations on selected sites to begin real-time data transmission and end-to-end system testing.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49008" y="5288955"/>
            <a:ext cx="12267728" cy="7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  <a:spcBef>
                <a:spcPct val="0"/>
              </a:spcBef>
            </a:pPr>
            <a:r>
              <a:rPr lang="en-US" sz="2527" b="1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Initiated partnerships with cellular tower operators and local hosts to scale deployment and expand network coverage.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49008" y="6984458"/>
            <a:ext cx="12267728" cy="7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  <a:spcBef>
                <a:spcPct val="0"/>
              </a:spcBef>
            </a:pPr>
            <a:r>
              <a:rPr lang="en-US" sz="2527" b="1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Built a community base of developers, students, and contributors to support open-source development and maintenance.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49008" y="8680222"/>
            <a:ext cx="12267728" cy="7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  <a:spcBef>
                <a:spcPct val="0"/>
              </a:spcBef>
            </a:pPr>
            <a:r>
              <a:rPr lang="en-US" sz="2527" b="1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plan to share insights and data access with research institutions, companies, and policy-makers to enable practical use cases and innovations.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9144000" cy="6467858"/>
            <a:chOff x="0" y="0"/>
            <a:chExt cx="12192000" cy="862381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6303" t="12848" r="17499" b="16872"/>
            <a:stretch>
              <a:fillRect/>
            </a:stretch>
          </p:blipFill>
          <p:spPr>
            <a:xfrm>
              <a:off x="0" y="0"/>
              <a:ext cx="12192000" cy="862381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96134" y="1977551"/>
            <a:ext cx="7277516" cy="1358900"/>
            <a:chOff x="0" y="0"/>
            <a:chExt cx="9703354" cy="18118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76166" cy="107616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470FF">
                      <a:alpha val="100000"/>
                    </a:srgbClr>
                  </a:gs>
                  <a:gs pos="100000">
                    <a:srgbClr val="1F3291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69995" y="277692"/>
              <a:ext cx="736175" cy="48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 b="1">
                  <a:solidFill>
                    <a:srgbClr val="B8AFD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14464" y="-38100"/>
              <a:ext cx="8088890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b="1">
                  <a:solidFill>
                    <a:srgbClr val="B8AFD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Freemium Learning Platform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B8AFDA"/>
                  </a:solidFill>
                  <a:latin typeface="Open Sans"/>
                  <a:ea typeface="Open Sans"/>
                  <a:cs typeface="Open Sans"/>
                  <a:sym typeface="Open Sans"/>
                </a:rPr>
                <a:t> Open-source access with paid premium features like advanced ML challenges, certifications, and workshops.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4068443" y="1583637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429685" y="3507902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9685" y="5247802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29685" y="6987702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29685" y="8578850"/>
            <a:ext cx="807124" cy="8071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57182" y="8777594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11958" y="8470428"/>
            <a:ext cx="606666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Grants, Sponsorships &amp; CSR Collaborations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999">
                <a:solidFill>
                  <a:srgbClr val="B8AFDA"/>
                </a:solidFill>
                <a:latin typeface="Open Sans"/>
                <a:ea typeface="Open Sans"/>
                <a:cs typeface="Open Sans"/>
                <a:sym typeface="Open Sans"/>
              </a:rPr>
              <a:t>Funding through educational partnerships, climate research grants, and corporate social responsibility programs.ps.</a:t>
            </a:r>
          </a:p>
        </p:txBody>
      </p:sp>
      <p:sp>
        <p:nvSpPr>
          <p:cNvPr id="28" name="Freeform 28"/>
          <p:cNvSpPr/>
          <p:nvPr/>
        </p:nvSpPr>
        <p:spPr>
          <a:xfrm>
            <a:off x="6676712" y="6823314"/>
            <a:ext cx="2625965" cy="2434986"/>
          </a:xfrm>
          <a:custGeom>
            <a:avLst/>
            <a:gdLst/>
            <a:ahLst/>
            <a:cxnLst/>
            <a:rect l="l" t="t" r="r" b="b"/>
            <a:pathLst>
              <a:path w="2625965" h="2434986">
                <a:moveTo>
                  <a:pt x="0" y="0"/>
                </a:moveTo>
                <a:lnTo>
                  <a:pt x="2625966" y="0"/>
                </a:lnTo>
                <a:lnTo>
                  <a:pt x="2625966" y="2434986"/>
                </a:lnTo>
                <a:lnTo>
                  <a:pt x="0" y="2434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87935" y="7111527"/>
            <a:ext cx="7568130" cy="19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B8AFDA"/>
                </a:solidFill>
                <a:latin typeface="Mokoto"/>
                <a:ea typeface="Mokoto"/>
                <a:cs typeface="Mokoto"/>
                <a:sym typeface="Mokoto"/>
              </a:rPr>
              <a:t>REVENUE MODEL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68443" y="932447"/>
            <a:ext cx="319085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b="1" spc="-96">
                <a:solidFill>
                  <a:srgbClr val="B8AFD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57182" y="3706645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40533" y="3469802"/>
            <a:ext cx="606666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Prediction-as-a-Service (PaaS)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999">
                <a:solidFill>
                  <a:srgbClr val="B8AFDA"/>
                </a:solidFill>
                <a:latin typeface="Open Sans"/>
                <a:ea typeface="Open Sans"/>
                <a:cs typeface="Open Sans"/>
                <a:sym typeface="Open Sans"/>
              </a:rPr>
              <a:t>Top community-built ML models licensed to industries like agriculture, tourism, and energy for data-driven decision making.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57182" y="544654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40533" y="5209702"/>
            <a:ext cx="606666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White-Label Dashboards &amp; Kits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999">
                <a:solidFill>
                  <a:srgbClr val="B8AFDA"/>
                </a:solidFill>
                <a:latin typeface="Open Sans"/>
                <a:ea typeface="Open Sans"/>
                <a:cs typeface="Open Sans"/>
                <a:sym typeface="Open Sans"/>
              </a:rPr>
              <a:t>Custom dashboards and deployable weather station kits sold to institutions, local bodies, and smart city programs.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57182" y="718644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40533" y="6949602"/>
            <a:ext cx="6066667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Access &amp; Data Services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B8AF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999">
                <a:solidFill>
                  <a:srgbClr val="B8AFDA"/>
                </a:solidFill>
                <a:latin typeface="Open Sans"/>
                <a:ea typeface="Open Sans"/>
                <a:cs typeface="Open Sans"/>
                <a:sym typeface="Open Sans"/>
              </a:rPr>
              <a:t>Subscription-based API access for real-time and historical weather data tailored to B2B clients.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B8AFDA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1011</Words>
  <Application>Microsoft Office PowerPoint</Application>
  <PresentationFormat>Custom</PresentationFormat>
  <Paragraphs>146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Calibri</vt:lpstr>
      <vt:lpstr>Helvetica World Bold Italics</vt:lpstr>
      <vt:lpstr>Mokoto</vt:lpstr>
      <vt:lpstr>Helvetica World Bold</vt:lpstr>
      <vt:lpstr>Arial</vt:lpstr>
      <vt:lpstr>Open Sans</vt:lpstr>
      <vt:lpstr>Montserrat Bold</vt:lpstr>
      <vt:lpstr>DM Sans</vt:lpstr>
      <vt:lpstr>Canva Sans Bold</vt:lpstr>
      <vt:lpstr>Open Sauce</vt:lpstr>
      <vt:lpstr>Open Sans Bold</vt:lpstr>
      <vt:lpstr>Canva Sans</vt:lpstr>
      <vt:lpstr>Poppins</vt:lpstr>
      <vt:lpstr>Canva Sans Bold Italics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cp:lastModifiedBy>ANAND BHASME</cp:lastModifiedBy>
  <cp:revision>2</cp:revision>
  <dcterms:created xsi:type="dcterms:W3CDTF">2006-08-16T00:00:00Z</dcterms:created>
  <dcterms:modified xsi:type="dcterms:W3CDTF">2025-04-24T06:46:32Z</dcterms:modified>
  <dc:identifier>DAGlbtQrMdE</dc:identifier>
</cp:coreProperties>
</file>